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4"/>
    <p:sldMasterId id="2147483653" r:id="rId5"/>
    <p:sldMasterId id="2147483715" r:id="rId6"/>
  </p:sldMasterIdLst>
  <p:notesMasterIdLst>
    <p:notesMasterId r:id="rId32"/>
  </p:notesMasterIdLst>
  <p:handoutMasterIdLst>
    <p:handoutMasterId r:id="rId33"/>
  </p:handoutMasterIdLst>
  <p:sldIdLst>
    <p:sldId id="447" r:id="rId7"/>
    <p:sldId id="450" r:id="rId8"/>
    <p:sldId id="457" r:id="rId9"/>
    <p:sldId id="451" r:id="rId10"/>
    <p:sldId id="452" r:id="rId11"/>
    <p:sldId id="453" r:id="rId12"/>
    <p:sldId id="454" r:id="rId13"/>
    <p:sldId id="455" r:id="rId14"/>
    <p:sldId id="329" r:id="rId15"/>
    <p:sldId id="428" r:id="rId16"/>
    <p:sldId id="429" r:id="rId17"/>
    <p:sldId id="431" r:id="rId18"/>
    <p:sldId id="432" r:id="rId19"/>
    <p:sldId id="437" r:id="rId20"/>
    <p:sldId id="442" r:id="rId21"/>
    <p:sldId id="439" r:id="rId22"/>
    <p:sldId id="443" r:id="rId23"/>
    <p:sldId id="444" r:id="rId24"/>
    <p:sldId id="445" r:id="rId25"/>
    <p:sldId id="435" r:id="rId26"/>
    <p:sldId id="436" r:id="rId27"/>
    <p:sldId id="446" r:id="rId28"/>
    <p:sldId id="441" r:id="rId29"/>
    <p:sldId id="420" r:id="rId30"/>
    <p:sldId id="258" r:id="rId31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02">
          <p15:clr>
            <a:srgbClr val="A4A3A4"/>
          </p15:clr>
        </p15:guide>
        <p15:guide id="4" pos="3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47E46"/>
    <a:srgbClr val="444492"/>
    <a:srgbClr val="339933"/>
    <a:srgbClr val="989898"/>
    <a:srgbClr val="BCA36A"/>
    <a:srgbClr val="C2BD94"/>
    <a:srgbClr val="CBC6A1"/>
    <a:srgbClr val="2D403E"/>
    <a:srgbClr val="596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6" autoAdjust="0"/>
    <p:restoredTop sz="94629" autoAdjust="0"/>
  </p:normalViewPr>
  <p:slideViewPr>
    <p:cSldViewPr>
      <p:cViewPr varScale="1">
        <p:scale>
          <a:sx n="104" d="100"/>
          <a:sy n="104" d="100"/>
        </p:scale>
        <p:origin x="1884" y="108"/>
      </p:cViewPr>
      <p:guideLst>
        <p:guide orient="horz" pos="393"/>
        <p:guide orient="horz" pos="3884"/>
        <p:guide pos="5402"/>
        <p:guide pos="3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0" y="7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>
            <a:lvl1pPr defTabSz="920124">
              <a:defRPr sz="1200"/>
            </a:lvl1pPr>
          </a:lstStyle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82" y="2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>
            <a:lvl1pPr algn="r" defTabSz="920124">
              <a:defRPr sz="1200"/>
            </a:lvl1pPr>
          </a:lstStyle>
          <a:p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830091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b" anchorCtr="0" compatLnSpc="1">
            <a:prstTxWarp prst="textNoShape">
              <a:avLst/>
            </a:prstTxWarp>
          </a:bodyPr>
          <a:lstStyle>
            <a:lvl1pPr defTabSz="920124">
              <a:defRPr sz="1200"/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82" y="8830091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b" anchorCtr="0" compatLnSpc="1">
            <a:prstTxWarp prst="textNoShape">
              <a:avLst/>
            </a:prstTxWarp>
          </a:bodyPr>
          <a:lstStyle>
            <a:lvl1pPr algn="r" defTabSz="920124">
              <a:defRPr sz="1200"/>
            </a:lvl1pPr>
          </a:lstStyle>
          <a:p>
            <a:fld id="{0DF2878E-8295-41CD-BBF8-E678FB2A2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>
            <a:lvl1pPr defTabSz="920124">
              <a:defRPr sz="1200"/>
            </a:lvl1pPr>
          </a:lstStyle>
          <a:p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82" y="2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>
            <a:lvl1pPr algn="r" defTabSz="920124">
              <a:defRPr sz="1200"/>
            </a:lvl1pPr>
          </a:lstStyle>
          <a:p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30091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b" anchorCtr="0" compatLnSpc="1">
            <a:prstTxWarp prst="textNoShape">
              <a:avLst/>
            </a:prstTxWarp>
          </a:bodyPr>
          <a:lstStyle>
            <a:lvl1pPr defTabSz="920124">
              <a:defRPr sz="1200"/>
            </a:lvl1pPr>
          </a:lstStyle>
          <a:p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82" y="8830091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b" anchorCtr="0" compatLnSpc="1">
            <a:prstTxWarp prst="textNoShape">
              <a:avLst/>
            </a:prstTxWarp>
          </a:bodyPr>
          <a:lstStyle>
            <a:lvl1pPr algn="r" defTabSz="920124">
              <a:defRPr sz="1200"/>
            </a:lvl1pPr>
          </a:lstStyle>
          <a:p>
            <a:fld id="{6C1EDD53-38AA-4BBF-AA60-926FB93BCBE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080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97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EDD53-38AA-4BBF-AA60-926FB93BCBE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24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15" name="Picture 59" descr="fond_150dpi_bl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25475"/>
            <a:ext cx="7935913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des sous-titres du masque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FDA61D80-CF2D-448D-8375-B1AE71FBCE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63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pic>
        <p:nvPicPr>
          <p:cNvPr id="96308" name="Picture 52" descr="SANOFI_Logo_H_2011_Quadri copi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06D2B08A-1E86-470B-9B0A-ED7196148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2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4625" y="284163"/>
            <a:ext cx="1965325" cy="53546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7063" y="284163"/>
            <a:ext cx="5745162" cy="53546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841B2D02-FFA2-4F6C-8795-0C48A43AED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6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ond_150dpi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25475"/>
            <a:ext cx="7935913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4768D389-74EC-46EF-8D03-3ECF3C6BAEE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211638" y="6381750"/>
            <a:ext cx="3849687" cy="28416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Biostatistics</a:t>
            </a:r>
            <a:r>
              <a:rPr lang="fr-FR" dirty="0"/>
              <a:t> Management </a:t>
            </a:r>
            <a:r>
              <a:rPr lang="fr-FR" dirty="0" err="1"/>
              <a:t>Board</a:t>
            </a:r>
            <a:r>
              <a:rPr lang="fr-FR" dirty="0"/>
              <a:t> F2F – March 17-21, 2014 Bridgewater</a:t>
            </a:r>
          </a:p>
        </p:txBody>
      </p:sp>
      <p:pic>
        <p:nvPicPr>
          <p:cNvPr id="119815" name="Picture 7" descr="SANOFI_Logo_H_2011_Quadri c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6" name="Picture 8" descr="fond_150dpi_bl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25475"/>
            <a:ext cx="7935913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9" descr="SANOFI_Logo_H_2011_Quadri copi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Biostatistics</a:t>
            </a:r>
            <a:r>
              <a:rPr lang="fr-FR" dirty="0"/>
              <a:t> Management </a:t>
            </a:r>
            <a:r>
              <a:rPr lang="fr-FR" dirty="0" err="1"/>
              <a:t>Board</a:t>
            </a:r>
            <a:r>
              <a:rPr lang="fr-FR" dirty="0"/>
              <a:t> F2F – </a:t>
            </a:r>
            <a:r>
              <a:rPr lang="fr-FR" dirty="0" err="1"/>
              <a:t>January</a:t>
            </a:r>
            <a:r>
              <a:rPr lang="fr-FR" dirty="0"/>
              <a:t> 17 - 21, 2014 – Bridgewater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2CA4D161-081E-4B5F-B944-4251042FFD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4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BB66A327-E10E-49B3-ACF6-6A8429D64CC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52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3" y="1390650"/>
            <a:ext cx="38544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13" y="1390650"/>
            <a:ext cx="385603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E33A237A-FAC5-4881-8EDB-523B27B8386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0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5B28D786-4CFE-4998-BDE8-8E955C6770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9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FB3E6712-E6E3-4D18-A131-CC0BA15547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04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FCA5B2FA-FE7B-42BF-8E43-F05E9699329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527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75F028F6-6921-4440-B6B7-CC05759FF93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45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E6902382-4D0E-464C-A2BF-721093B40B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63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40974E18-808A-4661-8DAA-072E5D6AF9F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7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276E4F93-6C13-41C9-A806-62096AE4374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66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4625" y="284163"/>
            <a:ext cx="1965325" cy="53546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7063" y="284163"/>
            <a:ext cx="5745162" cy="53546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C58FCF85-A654-423C-93AF-72BF0B0DF9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20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676938" y="4539425"/>
            <a:ext cx="6194012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Subtitle, 24 pts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744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Picture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6939" y="5424000"/>
            <a:ext cx="6190065" cy="590931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title, 32 pts</a:t>
            </a:r>
            <a:endParaRPr lang="en-US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600745" y="5505577"/>
            <a:ext cx="0" cy="10032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9" y="5725960"/>
            <a:ext cx="2015999" cy="575105"/>
          </a:xfrm>
          <a:prstGeom prst="rect">
            <a:avLst/>
          </a:prstGeom>
        </p:spPr>
      </p:pic>
      <p:grpSp>
        <p:nvGrpSpPr>
          <p:cNvPr id="10" name="Grouper 9"/>
          <p:cNvGrpSpPr/>
          <p:nvPr userDrawn="1"/>
        </p:nvGrpSpPr>
        <p:grpSpPr>
          <a:xfrm>
            <a:off x="293689" y="5516195"/>
            <a:ext cx="2307057" cy="988800"/>
            <a:chOff x="293688" y="4137146"/>
            <a:chExt cx="2307057" cy="741600"/>
          </a:xfrm>
        </p:grpSpPr>
        <p:cxnSp>
          <p:nvCxnSpPr>
            <p:cNvPr id="22" name="Connecteur droit 21"/>
            <p:cNvCxnSpPr/>
            <p:nvPr userDrawn="1"/>
          </p:nvCxnSpPr>
          <p:spPr>
            <a:xfrm>
              <a:off x="2600745" y="4137146"/>
              <a:ext cx="0" cy="7416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688" y="4302432"/>
              <a:ext cx="2015999" cy="43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81" userDrawn="1">
          <p15:clr>
            <a:srgbClr val="FBAE40"/>
          </p15:clr>
        </p15:guide>
        <p15:guide id="2" orient="horz" pos="4096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3971" userDrawn="1">
          <p15:clr>
            <a:srgbClr val="FBAE40"/>
          </p15:clr>
        </p15:guide>
        <p15:guide id="7" orient="horz" pos="32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83BDB4E3-2F34-4FE5-AE5A-A80521A57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4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3" y="1390650"/>
            <a:ext cx="38544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13" y="1390650"/>
            <a:ext cx="385603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1597D2B7-7B16-4090-84AA-32EE3C97C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D8B9D56D-4799-49E9-BF68-351F60739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7D14ED62-1736-4B90-9884-C9BB4CD7DB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EC1FBDC1-01DD-4179-8288-28EAA3A89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6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FDD73F86-2962-484E-B209-FF7FC0FE8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5B857391-347E-45E2-9913-D2520DFBB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6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84163"/>
            <a:ext cx="7858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90650"/>
            <a:ext cx="786288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5725" y="6427788"/>
            <a:ext cx="2895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6725" y="6424613"/>
            <a:ext cx="482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09F99E3A-3C5F-4075-BDFF-158C7FB783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117" name="Picture 45" descr="SANOFI_Logo_H_2011_Quadri cop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84163"/>
            <a:ext cx="7858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90650"/>
            <a:ext cx="786288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43354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i="1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Biostatistics Management </a:t>
            </a:r>
            <a:r>
              <a:rPr lang="fr-FR" dirty="0" err="1"/>
              <a:t>Board</a:t>
            </a:r>
            <a:r>
              <a:rPr lang="fr-FR" dirty="0"/>
              <a:t> F2F – March 14 -17, 2013 – Chilly-Mazarin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6725" y="6424613"/>
            <a:ext cx="482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E4242EC9-A840-4F4E-AB63-2490A42B17EC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118790" name="Picture 6" descr="SANOFI_Logo_H_2011_Quadri cop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1" name="Picture 7" descr="SANOFI_Logo_H_2011_Quadri cop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782508"/>
            <a:ext cx="8420100" cy="447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3837" y="4831175"/>
            <a:ext cx="6636327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5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DATE</a:t>
            </a:r>
            <a:endParaRPr lang="fr-FR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494" y="4831175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6395268"/>
            <a:ext cx="900000" cy="256744"/>
          </a:xfrm>
          <a:prstGeom prst="rect">
            <a:avLst/>
          </a:prstGeom>
        </p:spPr>
      </p:pic>
      <p:cxnSp>
        <p:nvCxnSpPr>
          <p:cNvPr id="29" name="Connecteur droit 28"/>
          <p:cNvCxnSpPr/>
          <p:nvPr userDrawn="1"/>
        </p:nvCxnSpPr>
        <p:spPr>
          <a:xfrm>
            <a:off x="8958263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8575675" y="6460140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829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1147" userDrawn="1">
          <p15:clr>
            <a:srgbClr val="F26B43"/>
          </p15:clr>
        </p15:guide>
        <p15:guide id="8" orient="horz" pos="1041" userDrawn="1">
          <p15:clr>
            <a:srgbClr val="F26B43"/>
          </p15:clr>
        </p15:guide>
        <p15:guide id="9" orient="horz" pos="39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image" Target="../media/image7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30897/download" TargetMode="External"/><Relationship Id="rId2" Type="http://schemas.openxmlformats.org/officeDocument/2006/relationships/hyperlink" Target="https://www.fda.gov/media/78504/download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8588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8588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85725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4437112"/>
            <a:ext cx="9144000" cy="2160240"/>
          </a:xfrm>
        </p:spPr>
        <p:txBody>
          <a:bodyPr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Historical data borrowing </a:t>
            </a:r>
            <a:r>
              <a:rPr lang="en-US" altLang="zh-CN" sz="2400">
                <a:solidFill>
                  <a:schemeClr val="tx1"/>
                </a:solidFill>
              </a:rPr>
              <a:t>for non-inferiority </a:t>
            </a:r>
            <a:r>
              <a:rPr lang="en-US" altLang="zh-CN" sz="2400" dirty="0">
                <a:solidFill>
                  <a:schemeClr val="tx1"/>
                </a:solidFill>
              </a:rPr>
              <a:t>assessment</a:t>
            </a:r>
            <a:br>
              <a:rPr lang="en-US" altLang="zh-CN" sz="2400" dirty="0">
                <a:solidFill>
                  <a:schemeClr val="tx1"/>
                </a:solidFill>
              </a:rPr>
            </a:br>
            <a:br>
              <a:rPr lang="en-US" altLang="zh-CN" sz="2800" dirty="0">
                <a:solidFill>
                  <a:srgbClr val="147E46"/>
                </a:solidFill>
              </a:rPr>
            </a:br>
            <a:r>
              <a:rPr lang="en-US" altLang="zh-CN" sz="2800" dirty="0">
                <a:solidFill>
                  <a:srgbClr val="147E46"/>
                </a:solidFill>
              </a:rPr>
              <a:t>              </a:t>
            </a:r>
            <a:r>
              <a:rPr lang="en-US" altLang="zh-CN" sz="2400" dirty="0">
                <a:solidFill>
                  <a:schemeClr val="tx1"/>
                </a:solidFill>
              </a:rPr>
              <a:t>Hui Quan </a:t>
            </a:r>
            <a:br>
              <a:rPr lang="en-US" altLang="zh-CN" sz="2400" dirty="0">
                <a:solidFill>
                  <a:schemeClr val="tx1"/>
                </a:solidFill>
              </a:rPr>
            </a:br>
            <a:r>
              <a:rPr lang="en-US" altLang="zh-CN" sz="2400" dirty="0">
                <a:solidFill>
                  <a:schemeClr val="tx1"/>
                </a:solidFill>
              </a:rPr>
              <a:t>                 DIA BSWG KOL Webinar Series</a:t>
            </a:r>
            <a:br>
              <a:rPr lang="en-US" sz="2400" dirty="0"/>
            </a:br>
            <a:r>
              <a:rPr lang="en-US" sz="2400" dirty="0"/>
              <a:t>                </a:t>
            </a:r>
            <a:r>
              <a:rPr lang="en-US" sz="2400" dirty="0">
                <a:solidFill>
                  <a:srgbClr val="000000"/>
                </a:solidFill>
              </a:rPr>
              <a:t>March</a:t>
            </a:r>
            <a:r>
              <a:rPr lang="en-US" altLang="zh-CN" sz="2400" dirty="0">
                <a:solidFill>
                  <a:srgbClr val="000000"/>
                </a:solidFill>
              </a:rPr>
              <a:t> 19, 2021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1"/>
            <a:ext cx="9144000" cy="3466011"/>
          </a:xfrm>
        </p:spPr>
      </p:pic>
    </p:spTree>
    <p:extLst>
      <p:ext uri="{BB962C8B-B14F-4D97-AF65-F5344CB8AC3E}">
        <p14:creationId xmlns:p14="http://schemas.microsoft.com/office/powerpoint/2010/main" val="10476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12968" cy="648072"/>
          </a:xfrm>
        </p:spPr>
        <p:txBody>
          <a:bodyPr/>
          <a:lstStyle/>
          <a:p>
            <a:pPr algn="ctr"/>
            <a:r>
              <a:rPr lang="en-US" sz="3200" dirty="0"/>
              <a:t>Propensity score data matching and borrowing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196752"/>
                <a:ext cx="8784977" cy="5040560"/>
              </a:xfrm>
            </p:spPr>
            <p:txBody>
              <a:bodyPr/>
              <a:lstStyle/>
              <a:p>
                <a:r>
                  <a:rPr lang="en-US" sz="2000" dirty="0"/>
                  <a:t>Suppose a propensity score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   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𝑆𝑡𝑢𝑑𝑦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𝑡𝑟𝑖𝑎𝑙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2000" dirty="0"/>
              </a:p>
              <a:p>
                <a:pPr marL="346075" indent="0">
                  <a:buNone/>
                </a:pPr>
                <a:r>
                  <a:rPr lang="en-US" sz="2000" dirty="0"/>
                  <a:t>data matching approach is used to borrow data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patients of B of the historical study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  </a:t>
                </a:r>
              </a:p>
              <a:p>
                <a:r>
                  <a:rPr lang="en-US" dirty="0"/>
                  <a:t>Let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𝐴𝐻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    be the estimator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𝐴𝐻</m:t>
                        </m:r>
                      </m:sub>
                    </m:sSub>
                  </m:oMath>
                </a14:m>
                <a:r>
                  <a:rPr lang="en-US" dirty="0"/>
                  <a:t>)]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000" dirty="0"/>
                  <a:t>and</a:t>
                </a:r>
              </a:p>
              <a:p>
                <a:pPr marL="288925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         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196752"/>
                <a:ext cx="8784977" cy="5040560"/>
              </a:xfrm>
              <a:blipFill>
                <a:blip r:embed="rId2"/>
                <a:stretch>
                  <a:fillRect l="-2290" t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66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Unconditional type I error rate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</p:spPr>
            <p:txBody>
              <a:bodyPr/>
              <a:lstStyle/>
              <a:p>
                <a:r>
                  <a:rPr lang="en-US" sz="2000" dirty="0"/>
                  <a:t>The unconditional type I error rate of rejecting (2) when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for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synthesis propensity score data matching historical data borrowing </a:t>
                </a:r>
                <a:r>
                  <a:rPr lang="en-US" sz="2000" dirty="0"/>
                  <a:t>is</a:t>
                </a:r>
              </a:p>
              <a:p>
                <a:pPr marL="0" indent="0">
                  <a:buNone/>
                </a:pP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lit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lit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With the improvement of the standard of care, within treatment effect may attenuate over time: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. More likely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/>
                  <a:t>0 under (2) and type I error rate is controlled.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𝐴𝐻</m:t>
                        </m:r>
                      </m:sub>
                    </m:sSub>
                  </m:oMath>
                </a14:m>
                <a:r>
                  <a:rPr lang="en-US" sz="2000" dirty="0"/>
                  <a:t>)]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 should hold (or the constancy condition) in order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 to control the type I error rate, the case for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frequentist synthesis method</a:t>
                </a:r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  <a:blipFill>
                <a:blip r:embed="rId2"/>
                <a:stretch>
                  <a:fillRect l="-2236" t="-3507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47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Unconditional type I error rate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</p:spPr>
            <p:txBody>
              <a:bodyPr/>
              <a:lstStyle/>
              <a:p>
                <a:r>
                  <a:rPr lang="en-US" sz="2000" dirty="0"/>
                  <a:t>With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TCI propensity score data matching historical data borrowing </a:t>
                </a:r>
                <a:r>
                  <a:rPr lang="en-US" sz="2000" dirty="0"/>
                  <a:t>method, claim NI if</a:t>
                </a:r>
              </a:p>
              <a:p>
                <a:pPr marL="0" indent="0">
                  <a:buNone/>
                </a:pP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𝐴𝐻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000" dirty="0"/>
              </a:p>
              <a:p>
                <a:endParaRPr lang="en-US" sz="800" dirty="0"/>
              </a:p>
              <a:p>
                <a:r>
                  <a:rPr lang="en-US" sz="2000" dirty="0"/>
                  <a:t>The unconditional type I error probability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lit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341313" indent="0">
                  <a:buNone/>
                </a:pPr>
                <a:r>
                  <a:rPr lang="en-US" sz="2000" dirty="0"/>
                  <a:t>is more likely controlled at least under the constancy assumption.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000" dirty="0"/>
                  <a:t>One concern for historical data borrowing is the selection bias: borrowing historical data only if the historical study is positive: effect of B is significant.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If there is any bias, the bias should be in favor of B against the NI assessment and should not create any concern from the regulatory perspective.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  <a:blipFill>
                <a:blip r:embed="rId2"/>
                <a:stretch>
                  <a:fillRect l="-2236" t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39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964487" cy="648072"/>
          </a:xfrm>
        </p:spPr>
        <p:txBody>
          <a:bodyPr/>
          <a:lstStyle/>
          <a:p>
            <a:pPr algn="ctr"/>
            <a:r>
              <a:rPr lang="en-US" sz="2800" dirty="0"/>
              <a:t>Conditional power and type I error probability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</p:spPr>
            <p:txBody>
              <a:bodyPr/>
              <a:lstStyle/>
              <a:p>
                <a:r>
                  <a:rPr lang="en-US" sz="2000" dirty="0"/>
                  <a:t>Historical data have already been observed and fixed when the NI trial is designed. </a:t>
                </a:r>
              </a:p>
              <a:p>
                <a:pPr marL="57150" indent="-57150"/>
                <a:endParaRPr lang="en-US" sz="800" dirty="0"/>
              </a:p>
              <a:p>
                <a:r>
                  <a:rPr lang="en-US" sz="2000" dirty="0"/>
                  <a:t>For the synthesis propensity score method, the conditional probability of claiming NI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P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𝐴𝐻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𝐵𝐻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𝐴𝐻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effectLst/>
                  </a:rPr>
                  <a:t> </a:t>
                </a:r>
                <a:r>
                  <a:rPr lang="en-US" dirty="0"/>
                  <a:t> </a:t>
                </a:r>
                <a:r>
                  <a:rPr lang="en-US" sz="2000" dirty="0"/>
                  <a:t>or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𝐴𝐻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𝐵𝐻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𝐵𝐻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conditional power, the sample sizes and the parameters should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𝐴𝐻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</a:rPr>
                  <a:t> </a:t>
                </a: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  <a:blipFill>
                <a:blip r:embed="rId2"/>
                <a:stretch>
                  <a:fillRect l="-2236" t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11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2800" dirty="0"/>
              <a:t>Conditional power and type I error probability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</p:spPr>
            <p:txBody>
              <a:bodyPr/>
              <a:lstStyle/>
              <a:p>
                <a:r>
                  <a:rPr lang="en-US" sz="2000" dirty="0"/>
                  <a:t>For the two-confidence-interval propensity score data matching borrowing method, the conditional probability of claiming NI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𝐴𝐻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𝐵𝐻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𝐵𝐻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endParaRPr lang="en-US" sz="1200" dirty="0"/>
              </a:p>
              <a:p>
                <a:endParaRPr lang="en-US" sz="2000" dirty="0"/>
              </a:p>
              <a:p>
                <a:r>
                  <a:rPr lang="en-US" sz="2000" dirty="0"/>
                  <a:t>The conditional type I error probability is the probability calculated under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r>
                  <a:rPr lang="en-US" dirty="0"/>
                  <a:t> or simply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800" dirty="0"/>
                  <a:t>It is a function of the observed historical data and unknown parameters, therefore, may not always be controlled.</a:t>
                </a:r>
              </a:p>
              <a:p>
                <a:pPr lvl="1"/>
                <a:r>
                  <a:rPr lang="en-US" sz="1800" dirty="0"/>
                  <a:t>It should be around the expectation (unconditional one) which is controlled under the reasonable assumption.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  <a:blipFill>
                <a:blip r:embed="rId2"/>
                <a:stretch>
                  <a:fillRect l="-2236" t="-3507" r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45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Type I error rate of claiming efficacy of C vs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268760"/>
                <a:ext cx="9001001" cy="4968552"/>
              </a:xfrm>
            </p:spPr>
            <p:txBody>
              <a:bodyPr/>
              <a:lstStyle/>
              <a:p>
                <a:r>
                  <a:rPr lang="en-US" sz="2000" dirty="0"/>
                  <a:t>The minimal requirement for a drug’s approval is to demonstrate its efficacy compared to placebo had a placebo in the trial. 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Since a placebo arm is absent in the NI trial, an indirect inference of the efficacy of C, at least implicitly, needs to be performed. 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The type I error rate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  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&gt;0</a:t>
                </a:r>
              </a:p>
              <a:p>
                <a:pPr marL="346075" indent="0">
                  <a:buNone/>
                </a:pPr>
                <a:r>
                  <a:rPr lang="en-US" sz="2000" dirty="0"/>
                  <a:t>is controlled if the treatment effect of B compared to A for the current study is at least F fraction of the one of the historical study.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268760"/>
                <a:ext cx="9001001" cy="4968552"/>
              </a:xfrm>
              <a:blipFill>
                <a:blip r:embed="rId2"/>
                <a:stretch>
                  <a:fillRect l="-2236" t="-3681" r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06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Bayesian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</p:spPr>
            <p:txBody>
              <a:bodyPr/>
              <a:lstStyle/>
              <a:p>
                <a:r>
                  <a:rPr lang="en-US" sz="2000" dirty="0"/>
                  <a:t>Bayesian analysis is another way for historical data borrowing. The posterior distributions 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𝐴𝐻</m:t>
                                </m:r>
                              </m:sub>
                            </m:sSub>
                          </m:den>
                        </m:f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𝐵𝐻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den>
                        </m:f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r>
                  <a:rPr lang="en-US" sz="2000" dirty="0"/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US" sz="2000" dirty="0"/>
                  <a:t> is the power parameter for the power prior depending on consistency &amp; is capped for dynamic borrowing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The posterior distribution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 is for direct testing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       (2)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With the attenuation of treatment effects over time and borrowing of historical data, type I error rate will more likely be controlled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There is no synthesis or two-confidence-interval approach in this case.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196752"/>
                <a:ext cx="9001001" cy="5040560"/>
              </a:xfrm>
              <a:blipFill>
                <a:blip r:embed="rId2"/>
                <a:stretch>
                  <a:fillRect l="-2236" t="-3507" r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98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Example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268760"/>
            <a:ext cx="9001001" cy="4968552"/>
          </a:xfrm>
        </p:spPr>
        <p:txBody>
          <a:bodyPr/>
          <a:lstStyle/>
          <a:p>
            <a:r>
              <a:rPr lang="en-US" sz="2000" dirty="0"/>
              <a:t>A randomized trial with two primary endpoints, sample size was for the power for the first primary endpoint. The second primary endpoint will be used for the NI trial.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Half of the lower bound of the 95% CI 3.67/2=</a:t>
            </a:r>
            <a:r>
              <a:rPr lang="en-US" sz="2000" dirty="0">
                <a:solidFill>
                  <a:srgbClr val="FF0000"/>
                </a:solidFill>
              </a:rPr>
              <a:t>1.84</a:t>
            </a:r>
            <a:r>
              <a:rPr lang="en-US" sz="2000" dirty="0"/>
              <a:t> can be used as the NI margin for the frequentist TCI fixed margin design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17</a:t>
            </a:fld>
            <a:endParaRPr lang="fr-FR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BB1696-08D0-4FB1-B873-BFAF608F2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10744"/>
              </p:ext>
            </p:extLst>
          </p:nvPr>
        </p:nvGraphicFramePr>
        <p:xfrm>
          <a:off x="467544" y="2409440"/>
          <a:ext cx="8101782" cy="2027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24454598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6684968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294134658"/>
                    </a:ext>
                  </a:extLst>
                </a:gridCol>
                <a:gridCol w="1837086">
                  <a:extLst>
                    <a:ext uri="{9D8B030D-6E8A-4147-A177-3AD203B41FA5}">
                      <a16:colId xmlns:a16="http://schemas.microsoft.com/office/drawing/2014/main" val="283225570"/>
                    </a:ext>
                  </a:extLst>
                </a:gridCol>
              </a:tblGrid>
              <a:tr h="514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Active (n=150)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Placebo (n=50)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Difference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9553833"/>
                  </a:ext>
                </a:extLst>
              </a:tr>
              <a:tr h="358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Baseline (SD)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55.41 (14.4)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53.02 (15.7)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041470"/>
                  </a:ext>
                </a:extLst>
              </a:tr>
              <a:tr h="358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Treatment End (SD)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58.93 (16.3)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51.72 (14.9)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524527"/>
                  </a:ext>
                </a:extLst>
              </a:tr>
              <a:tr h="760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Change (95% 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3.52 (2.91, 4.13)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−1.30 (−2.28, −0.32)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4.82 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3.67</a:t>
                      </a:r>
                      <a:r>
                        <a:rPr lang="en-US" sz="1800" dirty="0">
                          <a:effectLst/>
                        </a:rPr>
                        <a:t>, 5.97)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(p&lt;0.001)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068721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5A6F0DEF-A47E-41F5-8A16-BB7C38F9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04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8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Example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268760"/>
            <a:ext cx="9001001" cy="4968552"/>
          </a:xfrm>
        </p:spPr>
        <p:txBody>
          <a:bodyPr/>
          <a:lstStyle/>
          <a:p>
            <a:r>
              <a:rPr lang="en-US" sz="2000" dirty="0"/>
              <a:t>Overall SD=3.76, significance level=0.025, propensity score 1:1 matching  data borrowing.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200" dirty="0"/>
          </a:p>
          <a:p>
            <a:r>
              <a:rPr lang="en-US" sz="2000" dirty="0"/>
              <a:t>For 1:2, the sample size for the NI trial could be reduced from </a:t>
            </a:r>
            <a:r>
              <a:rPr lang="en-US" sz="2000" dirty="0">
                <a:solidFill>
                  <a:srgbClr val="C00000"/>
                </a:solidFill>
              </a:rPr>
              <a:t>150 to 96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5048F34-1A07-4B53-BDAF-FAFE351E33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057631"/>
                  </p:ext>
                </p:extLst>
              </p:nvPr>
            </p:nvGraphicFramePr>
            <p:xfrm>
              <a:off x="281460" y="2312875"/>
              <a:ext cx="8101782" cy="24842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74516">
                      <a:extLst>
                        <a:ext uri="{9D8B030D-6E8A-4147-A177-3AD203B41FA5}">
                          <a16:colId xmlns:a16="http://schemas.microsoft.com/office/drawing/2014/main" val="33526444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731983243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722083553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678942974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380255910"/>
                        </a:ext>
                      </a:extLst>
                    </a:gridCol>
                    <a:gridCol w="1074938">
                      <a:extLst>
                        <a:ext uri="{9D8B030D-6E8A-4147-A177-3AD203B41FA5}">
                          <a16:colId xmlns:a16="http://schemas.microsoft.com/office/drawing/2014/main" val="1271002319"/>
                        </a:ext>
                      </a:extLst>
                    </a:gridCol>
                  </a:tblGrid>
                  <a:tr h="5729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Method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Power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171437"/>
                      </a:ext>
                    </a:extLst>
                  </a:tr>
                  <a:tr h="45693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TCI: 1:1 randomization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132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0928254"/>
                      </a:ext>
                    </a:extLst>
                  </a:tr>
                  <a:tr h="47762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TCI: 1:2 randomization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</a:rPr>
                            <a:t>150</a:t>
                          </a:r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26757350"/>
                      </a:ext>
                    </a:extLst>
                  </a:tr>
                  <a:tr h="37698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borrowing Synthesis: 1:2 randomization 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19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19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</a:rPr>
                            <a:t>57</a:t>
                          </a:r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0.814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76451405"/>
                      </a:ext>
                    </a:extLst>
                  </a:tr>
                  <a:tr h="59979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borrowing TCI: 1:2 randomization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effectLst/>
                            </a:rPr>
                            <a:t>32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</a:rPr>
                            <a:t>96</a:t>
                          </a:r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0.810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40182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5048F34-1A07-4B53-BDAF-FAFE351E33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057631"/>
                  </p:ext>
                </p:extLst>
              </p:nvPr>
            </p:nvGraphicFramePr>
            <p:xfrm>
              <a:off x="281460" y="2312875"/>
              <a:ext cx="8101782" cy="24842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74516">
                      <a:extLst>
                        <a:ext uri="{9D8B030D-6E8A-4147-A177-3AD203B41FA5}">
                          <a16:colId xmlns:a16="http://schemas.microsoft.com/office/drawing/2014/main" val="33526444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731983243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722083553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678942974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380255910"/>
                        </a:ext>
                      </a:extLst>
                    </a:gridCol>
                    <a:gridCol w="1074938">
                      <a:extLst>
                        <a:ext uri="{9D8B030D-6E8A-4147-A177-3AD203B41FA5}">
                          <a16:colId xmlns:a16="http://schemas.microsoft.com/office/drawing/2014/main" val="1271002319"/>
                        </a:ext>
                      </a:extLst>
                    </a:gridCol>
                  </a:tblGrid>
                  <a:tr h="5729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Method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32075" t="-13830" r="-527358" b="-33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25234" t="-13830" r="-422430" b="-33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48305" t="-13830" r="-283051" b="-33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50000" t="-13830" r="-116883" b="-33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Power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171437"/>
                      </a:ext>
                    </a:extLst>
                  </a:tr>
                  <a:tr h="45693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TCI: 1:1 randomization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132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0928254"/>
                      </a:ext>
                    </a:extLst>
                  </a:tr>
                  <a:tr h="47762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TCI: 1:2 randomization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</a:rPr>
                            <a:t>150</a:t>
                          </a:r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26757350"/>
                      </a:ext>
                    </a:extLst>
                  </a:tr>
                  <a:tr h="37698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borrowing Synthesis: 1:2 randomization 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19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19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</a:rPr>
                            <a:t>57</a:t>
                          </a:r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0.814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76451405"/>
                      </a:ext>
                    </a:extLst>
                  </a:tr>
                  <a:tr h="59979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borrowing TCI: 1:2 randomization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effectLst/>
                            </a:rPr>
                            <a:t>32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</a:rPr>
                            <a:t>96</a:t>
                          </a:r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0.810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40182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5A6F0DEF-A47E-41F5-8A16-BB7C38F9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04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Simulation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268760"/>
                <a:ext cx="9001001" cy="4968552"/>
              </a:xfrm>
            </p:spPr>
            <p:txBody>
              <a:bodyPr/>
              <a:lstStyle/>
              <a:p>
                <a:r>
                  <a:rPr lang="en-US" dirty="0"/>
                  <a:t>Two covariates for both studies and separately follow a bivariate normal distribution: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=0 and 1</a:t>
                </a:r>
              </a:p>
              <a:p>
                <a:endParaRPr lang="en-US" sz="800" dirty="0"/>
              </a:p>
              <a:p>
                <a:r>
                  <a:rPr lang="en-US" dirty="0"/>
                  <a:t>The propensity score calculated by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𝑆𝑡𝑢𝑑𝑦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𝑡𝑟𝑖𝑎𝑙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marL="346075" indent="0">
                  <a:buNone/>
                </a:pPr>
                <a:r>
                  <a:rPr lang="en-US" dirty="0"/>
                  <a:t>for data matching. </a:t>
                </a:r>
              </a:p>
              <a:p>
                <a:pPr marL="346075" indent="0">
                  <a:buNone/>
                </a:pPr>
                <a:endParaRPr lang="en-US" sz="800" dirty="0"/>
              </a:p>
              <a:p>
                <a:r>
                  <a:rPr lang="en-US" dirty="0"/>
                  <a:t>Following </a:t>
                </a:r>
                <a:r>
                  <a:rPr lang="en-US" dirty="0" err="1"/>
                  <a:t>Psioda</a:t>
                </a:r>
                <a:r>
                  <a:rPr lang="en-US" dirty="0"/>
                  <a:t> and Ibrahim (2018), Bayesian method uses power parameter for the power prior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𝐵𝐻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F=0.5,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=−1.3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268760"/>
                <a:ext cx="9001001" cy="4968552"/>
              </a:xfrm>
              <a:blipFill>
                <a:blip r:embed="rId2"/>
                <a:stretch>
                  <a:fillRect l="-2033" t="-3436" r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6F0DEF-A47E-41F5-8A16-BB7C38F9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04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2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340768"/>
            <a:ext cx="5832648" cy="489654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Zhixing Xu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Meehyung Cho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Yingwen Dong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Nan Jia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11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7" y="332656"/>
                <a:ext cx="8424936" cy="432048"/>
              </a:xfrm>
            </p:spPr>
            <p:txBody>
              <a:bodyPr/>
              <a:lstStyle/>
              <a:p>
                <a:pPr algn="ctr"/>
                <a:r>
                  <a:rPr lang="en-US" sz="1800" dirty="0"/>
                  <a:t>Simulation: Type I error probability for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&amp;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7" y="332656"/>
                <a:ext cx="8424936" cy="432048"/>
              </a:xfrm>
              <a:blipFill>
                <a:blip r:embed="rId2"/>
                <a:stretch>
                  <a:fillRect t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268760"/>
            <a:ext cx="9001001" cy="4968552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6F0DEF-A47E-41F5-8A16-BB7C38F9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04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029627A-89FE-4D15-8F0B-CF431B753D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537061"/>
                  </p:ext>
                </p:extLst>
              </p:nvPr>
            </p:nvGraphicFramePr>
            <p:xfrm>
              <a:off x="323528" y="836713"/>
              <a:ext cx="8424936" cy="52565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52677">
                      <a:extLst>
                        <a:ext uri="{9D8B030D-6E8A-4147-A177-3AD203B41FA5}">
                          <a16:colId xmlns:a16="http://schemas.microsoft.com/office/drawing/2014/main" val="1565097088"/>
                        </a:ext>
                      </a:extLst>
                    </a:gridCol>
                    <a:gridCol w="534141">
                      <a:extLst>
                        <a:ext uri="{9D8B030D-6E8A-4147-A177-3AD203B41FA5}">
                          <a16:colId xmlns:a16="http://schemas.microsoft.com/office/drawing/2014/main" val="4133834751"/>
                        </a:ext>
                      </a:extLst>
                    </a:gridCol>
                    <a:gridCol w="503810">
                      <a:extLst>
                        <a:ext uri="{9D8B030D-6E8A-4147-A177-3AD203B41FA5}">
                          <a16:colId xmlns:a16="http://schemas.microsoft.com/office/drawing/2014/main" val="191852043"/>
                        </a:ext>
                      </a:extLst>
                    </a:gridCol>
                    <a:gridCol w="641980">
                      <a:extLst>
                        <a:ext uri="{9D8B030D-6E8A-4147-A177-3AD203B41FA5}">
                          <a16:colId xmlns:a16="http://schemas.microsoft.com/office/drawing/2014/main" val="1468669620"/>
                        </a:ext>
                      </a:extLst>
                    </a:gridCol>
                    <a:gridCol w="967183">
                      <a:extLst>
                        <a:ext uri="{9D8B030D-6E8A-4147-A177-3AD203B41FA5}">
                          <a16:colId xmlns:a16="http://schemas.microsoft.com/office/drawing/2014/main" val="2441256024"/>
                        </a:ext>
                      </a:extLst>
                    </a:gridCol>
                    <a:gridCol w="1024472">
                      <a:extLst>
                        <a:ext uri="{9D8B030D-6E8A-4147-A177-3AD203B41FA5}">
                          <a16:colId xmlns:a16="http://schemas.microsoft.com/office/drawing/2014/main" val="4193570973"/>
                        </a:ext>
                      </a:extLst>
                    </a:gridCol>
                    <a:gridCol w="1192971">
                      <a:extLst>
                        <a:ext uri="{9D8B030D-6E8A-4147-A177-3AD203B41FA5}">
                          <a16:colId xmlns:a16="http://schemas.microsoft.com/office/drawing/2014/main" val="3438124765"/>
                        </a:ext>
                      </a:extLst>
                    </a:gridCol>
                    <a:gridCol w="1192971">
                      <a:extLst>
                        <a:ext uri="{9D8B030D-6E8A-4147-A177-3AD203B41FA5}">
                          <a16:colId xmlns:a16="http://schemas.microsoft.com/office/drawing/2014/main" val="3111612012"/>
                        </a:ext>
                      </a:extLst>
                    </a:gridCol>
                    <a:gridCol w="1814731">
                      <a:extLst>
                        <a:ext uri="{9D8B030D-6E8A-4147-A177-3AD203B41FA5}">
                          <a16:colId xmlns:a16="http://schemas.microsoft.com/office/drawing/2014/main" val="3180618571"/>
                        </a:ext>
                      </a:extLst>
                    </a:gridCol>
                  </a:tblGrid>
                  <a:tr h="677769">
                    <a:tc gridSpan="4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en-US" sz="1400" dirty="0">
                              <a:effectLst/>
                            </a:rPr>
                          </a:br>
                          <a:br>
                            <a:rPr lang="en-US" sz="1400" dirty="0">
                              <a:effectLst/>
                            </a:rPr>
                          </a:b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test with no data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Propensity score data matching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Bayesian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extLst>
                      <a:ext uri="{0D108BD9-81ED-4DB2-BD59-A6C34878D82A}">
                        <a16:rowId xmlns:a16="http://schemas.microsoft.com/office/drawing/2014/main" val="3755903835"/>
                      </a:ext>
                    </a:extLst>
                  </a:tr>
                  <a:tr h="4103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0317749"/>
                      </a:ext>
                    </a:extLst>
                  </a:tr>
                  <a:tr h="2182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2.78%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2.76%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096182269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2.48%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0.81%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3.19%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3629325638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1.65%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3.56%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407107680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3.10%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1.14%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313292281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2.66%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791774612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1.92%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2.75%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3.36%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340733211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3.24%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795332042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628505884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2.48%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3.19%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977612651"/>
                      </a:ext>
                    </a:extLst>
                  </a:tr>
                  <a:tr h="2182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0.80%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828874650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3.27%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936606254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1.82%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3.84%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521814768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2.93%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922505529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0.94%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3.17%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788943592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2.03%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2.64%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3.38%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99401425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2.63%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359478588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0.80%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962732074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3.27%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63041601"/>
                      </a:ext>
                    </a:extLst>
                  </a:tr>
                  <a:tr h="218211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Average Type I error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2.62%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0.94%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2.69%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032613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029627A-89FE-4D15-8F0B-CF431B753D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537061"/>
                  </p:ext>
                </p:extLst>
              </p:nvPr>
            </p:nvGraphicFramePr>
            <p:xfrm>
              <a:off x="323528" y="836713"/>
              <a:ext cx="8424936" cy="52565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52677">
                      <a:extLst>
                        <a:ext uri="{9D8B030D-6E8A-4147-A177-3AD203B41FA5}">
                          <a16:colId xmlns:a16="http://schemas.microsoft.com/office/drawing/2014/main" val="1565097088"/>
                        </a:ext>
                      </a:extLst>
                    </a:gridCol>
                    <a:gridCol w="534141">
                      <a:extLst>
                        <a:ext uri="{9D8B030D-6E8A-4147-A177-3AD203B41FA5}">
                          <a16:colId xmlns:a16="http://schemas.microsoft.com/office/drawing/2014/main" val="4133834751"/>
                        </a:ext>
                      </a:extLst>
                    </a:gridCol>
                    <a:gridCol w="503810">
                      <a:extLst>
                        <a:ext uri="{9D8B030D-6E8A-4147-A177-3AD203B41FA5}">
                          <a16:colId xmlns:a16="http://schemas.microsoft.com/office/drawing/2014/main" val="191852043"/>
                        </a:ext>
                      </a:extLst>
                    </a:gridCol>
                    <a:gridCol w="641980">
                      <a:extLst>
                        <a:ext uri="{9D8B030D-6E8A-4147-A177-3AD203B41FA5}">
                          <a16:colId xmlns:a16="http://schemas.microsoft.com/office/drawing/2014/main" val="1468669620"/>
                        </a:ext>
                      </a:extLst>
                    </a:gridCol>
                    <a:gridCol w="967183">
                      <a:extLst>
                        <a:ext uri="{9D8B030D-6E8A-4147-A177-3AD203B41FA5}">
                          <a16:colId xmlns:a16="http://schemas.microsoft.com/office/drawing/2014/main" val="2441256024"/>
                        </a:ext>
                      </a:extLst>
                    </a:gridCol>
                    <a:gridCol w="1024472">
                      <a:extLst>
                        <a:ext uri="{9D8B030D-6E8A-4147-A177-3AD203B41FA5}">
                          <a16:colId xmlns:a16="http://schemas.microsoft.com/office/drawing/2014/main" val="4193570973"/>
                        </a:ext>
                      </a:extLst>
                    </a:gridCol>
                    <a:gridCol w="1192971">
                      <a:extLst>
                        <a:ext uri="{9D8B030D-6E8A-4147-A177-3AD203B41FA5}">
                          <a16:colId xmlns:a16="http://schemas.microsoft.com/office/drawing/2014/main" val="3438124765"/>
                        </a:ext>
                      </a:extLst>
                    </a:gridCol>
                    <a:gridCol w="1192971">
                      <a:extLst>
                        <a:ext uri="{9D8B030D-6E8A-4147-A177-3AD203B41FA5}">
                          <a16:colId xmlns:a16="http://schemas.microsoft.com/office/drawing/2014/main" val="3111612012"/>
                        </a:ext>
                      </a:extLst>
                    </a:gridCol>
                    <a:gridCol w="1814731">
                      <a:extLst>
                        <a:ext uri="{9D8B030D-6E8A-4147-A177-3AD203B41FA5}">
                          <a16:colId xmlns:a16="http://schemas.microsoft.com/office/drawing/2014/main" val="3180618571"/>
                        </a:ext>
                      </a:extLst>
                    </a:gridCol>
                  </a:tblGrid>
                  <a:tr h="677769">
                    <a:tc gridSpan="4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en-US" sz="1400" dirty="0">
                              <a:effectLst/>
                            </a:rPr>
                          </a:br>
                          <a:br>
                            <a:rPr lang="en-US" sz="1400" dirty="0">
                              <a:effectLst/>
                            </a:rPr>
                          </a:b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test with no data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Propensity score data matching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Bayesian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extLst>
                      <a:ext uri="{0D108BD9-81ED-4DB2-BD59-A6C34878D82A}">
                        <a16:rowId xmlns:a16="http://schemas.microsoft.com/office/drawing/2014/main" val="3755903835"/>
                      </a:ext>
                    </a:extLst>
                  </a:tr>
                  <a:tr h="410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545" marR="66545" marT="0" marB="0" anchor="ctr">
                        <a:blipFill>
                          <a:blip r:embed="rId3"/>
                          <a:stretch>
                            <a:fillRect l="-1099" t="-164706" r="-1424176" b="-1030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545" marR="66545" marT="0" marB="0" anchor="ctr">
                        <a:blipFill>
                          <a:blip r:embed="rId3"/>
                          <a:stretch>
                            <a:fillRect l="-105747" t="-164706" r="-1389655" b="-1030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545" marR="66545" marT="0" marB="0" anchor="ctr">
                        <a:blipFill>
                          <a:blip r:embed="rId3"/>
                          <a:stretch>
                            <a:fillRect l="-215663" t="-164706" r="-1356627" b="-1030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545" marR="66545" marT="0" marB="0" anchor="ctr">
                        <a:blipFill>
                          <a:blip r:embed="rId3"/>
                          <a:stretch>
                            <a:fillRect l="-249524" t="-164706" r="-972381" b="-1030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0317749"/>
                      </a:ext>
                    </a:extLst>
                  </a:tr>
                  <a:tr h="2182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2.78%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2.76%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096182269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2.48%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0.81%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3.19%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3629325638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1.65%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3.56%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407107680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3.10%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1.14%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313292281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2.66%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791774612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1.92%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2.75%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3.36%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340733211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3.24%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795332042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628505884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2.48%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3.19%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977612651"/>
                      </a:ext>
                    </a:extLst>
                  </a:tr>
                  <a:tr h="2182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0.80%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828874650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3.27%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936606254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1.82%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3.84%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521814768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2.93%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2922505529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0.94%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3.17%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788943592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2.03%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2.64%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3.38%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99401425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0.65%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2.63%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359478588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0.80%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962732074"/>
                      </a:ext>
                    </a:extLst>
                  </a:tr>
                  <a:tr h="2196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2.82%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3.27%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63041601"/>
                      </a:ext>
                    </a:extLst>
                  </a:tr>
                  <a:tr h="218211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Average Type I error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2.62%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0.94%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2.69%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545" marR="66545" marT="0" marB="0"/>
                    </a:tc>
                    <a:extLst>
                      <a:ext uri="{0D108BD9-81ED-4DB2-BD59-A6C34878D82A}">
                        <a16:rowId xmlns:a16="http://schemas.microsoft.com/office/drawing/2014/main" val="1032613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6245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3" y="332656"/>
                <a:ext cx="8305676" cy="648072"/>
              </a:xfrm>
            </p:spPr>
            <p:txBody>
              <a:bodyPr/>
              <a:lstStyle/>
              <a:p>
                <a:pPr algn="ctr"/>
                <a:r>
                  <a:rPr lang="en-US" sz="1800" dirty="0"/>
                  <a:t>Simulation: Power for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3" y="332656"/>
                <a:ext cx="8305676" cy="648072"/>
              </a:xfrm>
              <a:blipFill>
                <a:blip r:embed="rId2"/>
                <a:stretch>
                  <a:fillRect t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268760"/>
            <a:ext cx="9001001" cy="4968552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6F0DEF-A47E-41F5-8A16-BB7C38F9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04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BACA94D-DAFC-4149-B548-582DB07A73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672526"/>
                  </p:ext>
                </p:extLst>
              </p:nvPr>
            </p:nvGraphicFramePr>
            <p:xfrm>
              <a:off x="251520" y="980729"/>
              <a:ext cx="8496944" cy="51291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9750">
                      <a:extLst>
                        <a:ext uri="{9D8B030D-6E8A-4147-A177-3AD203B41FA5}">
                          <a16:colId xmlns:a16="http://schemas.microsoft.com/office/drawing/2014/main" val="3787570141"/>
                        </a:ext>
                      </a:extLst>
                    </a:gridCol>
                    <a:gridCol w="538707">
                      <a:extLst>
                        <a:ext uri="{9D8B030D-6E8A-4147-A177-3AD203B41FA5}">
                          <a16:colId xmlns:a16="http://schemas.microsoft.com/office/drawing/2014/main" val="2506024812"/>
                        </a:ext>
                      </a:extLst>
                    </a:gridCol>
                    <a:gridCol w="706946">
                      <a:extLst>
                        <a:ext uri="{9D8B030D-6E8A-4147-A177-3AD203B41FA5}">
                          <a16:colId xmlns:a16="http://schemas.microsoft.com/office/drawing/2014/main" val="956533526"/>
                        </a:ext>
                      </a:extLst>
                    </a:gridCol>
                    <a:gridCol w="669560">
                      <a:extLst>
                        <a:ext uri="{9D8B030D-6E8A-4147-A177-3AD203B41FA5}">
                          <a16:colId xmlns:a16="http://schemas.microsoft.com/office/drawing/2014/main" val="3437242234"/>
                        </a:ext>
                      </a:extLst>
                    </a:gridCol>
                    <a:gridCol w="1023032">
                      <a:extLst>
                        <a:ext uri="{9D8B030D-6E8A-4147-A177-3AD203B41FA5}">
                          <a16:colId xmlns:a16="http://schemas.microsoft.com/office/drawing/2014/main" val="2045156156"/>
                        </a:ext>
                      </a:extLst>
                    </a:gridCol>
                    <a:gridCol w="1145388">
                      <a:extLst>
                        <a:ext uri="{9D8B030D-6E8A-4147-A177-3AD203B41FA5}">
                          <a16:colId xmlns:a16="http://schemas.microsoft.com/office/drawing/2014/main" val="900844888"/>
                        </a:ext>
                      </a:extLst>
                    </a:gridCol>
                    <a:gridCol w="1203166">
                      <a:extLst>
                        <a:ext uri="{9D8B030D-6E8A-4147-A177-3AD203B41FA5}">
                          <a16:colId xmlns:a16="http://schemas.microsoft.com/office/drawing/2014/main" val="3247785244"/>
                        </a:ext>
                      </a:extLst>
                    </a:gridCol>
                    <a:gridCol w="1108001">
                      <a:extLst>
                        <a:ext uri="{9D8B030D-6E8A-4147-A177-3AD203B41FA5}">
                          <a16:colId xmlns:a16="http://schemas.microsoft.com/office/drawing/2014/main" val="1184447119"/>
                        </a:ext>
                      </a:extLst>
                    </a:gridCol>
                    <a:gridCol w="1682394">
                      <a:extLst>
                        <a:ext uri="{9D8B030D-6E8A-4147-A177-3AD203B41FA5}">
                          <a16:colId xmlns:a16="http://schemas.microsoft.com/office/drawing/2014/main" val="1619785852"/>
                        </a:ext>
                      </a:extLst>
                    </a:gridCol>
                  </a:tblGrid>
                  <a:tr h="449410">
                    <a:tc gridSpan="4"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en-US" sz="1400" dirty="0">
                              <a:effectLst/>
                            </a:rPr>
                          </a:b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test with no data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Propensity score        data matching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Bayesian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45769980"/>
                      </a:ext>
                    </a:extLst>
                  </a:tr>
                  <a:tr h="2402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Synthesis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66448633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69.43%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52.89%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79.87%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62.05%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90.67%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03001908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65.16%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48.72%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62.37%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90.80%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87180704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62.65%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46.90%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80.63%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92.33%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73907887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69.43%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52.89%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78.20%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59.64%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89.02%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13911764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67.02%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51.27%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79.25%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62.55%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90.35%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57407885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62.65%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46.90%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79.00%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62.09%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91.09%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8529861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70.79%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53.53%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77.70%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58.59%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87.54%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5160436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69.43%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52.89%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79.87%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62.05%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90.67%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1012121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65.16%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62.37%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90.80%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5086362"/>
                      </a:ext>
                    </a:extLst>
                  </a:tr>
                  <a:tr h="2298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3.3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68.67%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51.87%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81.27%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63.75%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90.22%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06376293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64.20%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48.10%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80.31%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63.19%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90.96%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9682028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59.73%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44.19%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63.00%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91.46%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57578122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69.98%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53.20%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80.73%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62.51%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89.37%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79602247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65.78%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48.84%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62.23%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89.85%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44717213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62.05%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46.08%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80.21%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63.41%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91.41%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02296367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71.49%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55.45%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80.06%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61.96%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88.72%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2800189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68.67%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51.87%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81.27%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63.75%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90.22%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2180799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64.20%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48.10%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80.31%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63.19%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90.96%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827573"/>
                      </a:ext>
                    </a:extLst>
                  </a:tr>
                  <a:tr h="233864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Average power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66.47%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50.13%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62.37%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90.36%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194343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BACA94D-DAFC-4149-B548-582DB07A73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672526"/>
                  </p:ext>
                </p:extLst>
              </p:nvPr>
            </p:nvGraphicFramePr>
            <p:xfrm>
              <a:off x="251520" y="980729"/>
              <a:ext cx="8496944" cy="51291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9750">
                      <a:extLst>
                        <a:ext uri="{9D8B030D-6E8A-4147-A177-3AD203B41FA5}">
                          <a16:colId xmlns:a16="http://schemas.microsoft.com/office/drawing/2014/main" val="3787570141"/>
                        </a:ext>
                      </a:extLst>
                    </a:gridCol>
                    <a:gridCol w="538707">
                      <a:extLst>
                        <a:ext uri="{9D8B030D-6E8A-4147-A177-3AD203B41FA5}">
                          <a16:colId xmlns:a16="http://schemas.microsoft.com/office/drawing/2014/main" val="2506024812"/>
                        </a:ext>
                      </a:extLst>
                    </a:gridCol>
                    <a:gridCol w="706946">
                      <a:extLst>
                        <a:ext uri="{9D8B030D-6E8A-4147-A177-3AD203B41FA5}">
                          <a16:colId xmlns:a16="http://schemas.microsoft.com/office/drawing/2014/main" val="956533526"/>
                        </a:ext>
                      </a:extLst>
                    </a:gridCol>
                    <a:gridCol w="669560">
                      <a:extLst>
                        <a:ext uri="{9D8B030D-6E8A-4147-A177-3AD203B41FA5}">
                          <a16:colId xmlns:a16="http://schemas.microsoft.com/office/drawing/2014/main" val="3437242234"/>
                        </a:ext>
                      </a:extLst>
                    </a:gridCol>
                    <a:gridCol w="1023032">
                      <a:extLst>
                        <a:ext uri="{9D8B030D-6E8A-4147-A177-3AD203B41FA5}">
                          <a16:colId xmlns:a16="http://schemas.microsoft.com/office/drawing/2014/main" val="2045156156"/>
                        </a:ext>
                      </a:extLst>
                    </a:gridCol>
                    <a:gridCol w="1145388">
                      <a:extLst>
                        <a:ext uri="{9D8B030D-6E8A-4147-A177-3AD203B41FA5}">
                          <a16:colId xmlns:a16="http://schemas.microsoft.com/office/drawing/2014/main" val="900844888"/>
                        </a:ext>
                      </a:extLst>
                    </a:gridCol>
                    <a:gridCol w="1203166">
                      <a:extLst>
                        <a:ext uri="{9D8B030D-6E8A-4147-A177-3AD203B41FA5}">
                          <a16:colId xmlns:a16="http://schemas.microsoft.com/office/drawing/2014/main" val="3247785244"/>
                        </a:ext>
                      </a:extLst>
                    </a:gridCol>
                    <a:gridCol w="1108001">
                      <a:extLst>
                        <a:ext uri="{9D8B030D-6E8A-4147-A177-3AD203B41FA5}">
                          <a16:colId xmlns:a16="http://schemas.microsoft.com/office/drawing/2014/main" val="1184447119"/>
                        </a:ext>
                      </a:extLst>
                    </a:gridCol>
                    <a:gridCol w="1682394">
                      <a:extLst>
                        <a:ext uri="{9D8B030D-6E8A-4147-A177-3AD203B41FA5}">
                          <a16:colId xmlns:a16="http://schemas.microsoft.com/office/drawing/2014/main" val="1619785852"/>
                        </a:ext>
                      </a:extLst>
                    </a:gridCol>
                  </a:tblGrid>
                  <a:tr h="449410">
                    <a:tc gridSpan="4"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en-US" sz="1400" dirty="0">
                              <a:effectLst/>
                            </a:rPr>
                          </a:b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test with no data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Propensity score        data matching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Bayesian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45769980"/>
                      </a:ext>
                    </a:extLst>
                  </a:tr>
                  <a:tr h="240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449" t="-210256" r="-1927536" b="-19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9545" t="-210256" r="-1411364" b="-19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6207" t="-210256" r="-970690" b="-19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9091" t="-210256" r="-923636" b="-19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Synthesis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66448633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69.43%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52.89%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79.87%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62.05%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90.67%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03001908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65.16%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48.72%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62.37%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90.80%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87180704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62.65%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46.90%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80.63%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92.33%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73907887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69.43%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52.89%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78.20%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59.64%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89.02%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13911764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67.02%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51.27%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79.25%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62.55%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90.35%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57407885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62.65%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46.90%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79.00%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62.09%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91.09%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8529861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70.79%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53.53%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77.70%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58.59%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87.54%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5160436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69.43%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52.89%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79.87%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62.05%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90.67%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1012121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65.16%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48.72%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62.37%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90.80%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5086362"/>
                      </a:ext>
                    </a:extLst>
                  </a:tr>
                  <a:tr h="2298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3.3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68.67%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51.87%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81.27%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63.75%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90.22%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06376293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64.20%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48.10%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80.31%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63.19%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90.96%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9682028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59.73%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44.19%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63.00%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91.46%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57578122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69.98%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53.20%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80.73%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62.51%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89.37%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79602247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65.78%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48.84%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62.23%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89.85%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44717213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62.05%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46.08%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80.21%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63.41%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91.41%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02296367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71.49%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55.45%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80.06%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61.96%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88.72%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2800189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68.67%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51.87%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81.27%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63.75%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90.22%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2180799"/>
                      </a:ext>
                    </a:extLst>
                  </a:tr>
                  <a:tr h="2338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64.20%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48.10%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80.31%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63.19%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90.96%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827573"/>
                      </a:ext>
                    </a:extLst>
                  </a:tr>
                  <a:tr h="233864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Average power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66.47%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50.13%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79.91%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62.37%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90.36%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194343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2D745FC0-72CC-4ABA-8A88-E9C7D6197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1423988"/>
            <a:ext cx="89079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8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3" y="332656"/>
                <a:ext cx="8305676" cy="648072"/>
              </a:xfrm>
            </p:spPr>
            <p:txBody>
              <a:bodyPr/>
              <a:lstStyle/>
              <a:p>
                <a:pPr algn="ctr"/>
                <a:r>
                  <a:rPr lang="en-US" sz="1800" dirty="0"/>
                  <a:t>Simulation: Power for (2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3" y="332656"/>
                <a:ext cx="8305676" cy="648072"/>
              </a:xfrm>
              <a:blipFill>
                <a:blip r:embed="rId2"/>
                <a:stretch>
                  <a:fillRect t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268760"/>
            <a:ext cx="9001001" cy="4968552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22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35727EC-A5AD-4A22-A940-5A1150D68D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641919"/>
                  </p:ext>
                </p:extLst>
              </p:nvPr>
            </p:nvGraphicFramePr>
            <p:xfrm>
              <a:off x="323529" y="692696"/>
              <a:ext cx="8424934" cy="54005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6192">
                      <a:extLst>
                        <a:ext uri="{9D8B030D-6E8A-4147-A177-3AD203B41FA5}">
                          <a16:colId xmlns:a16="http://schemas.microsoft.com/office/drawing/2014/main" val="2530419551"/>
                        </a:ext>
                      </a:extLst>
                    </a:gridCol>
                    <a:gridCol w="537511">
                      <a:extLst>
                        <a:ext uri="{9D8B030D-6E8A-4147-A177-3AD203B41FA5}">
                          <a16:colId xmlns:a16="http://schemas.microsoft.com/office/drawing/2014/main" val="2982580103"/>
                        </a:ext>
                      </a:extLst>
                    </a:gridCol>
                    <a:gridCol w="638610">
                      <a:extLst>
                        <a:ext uri="{9D8B030D-6E8A-4147-A177-3AD203B41FA5}">
                          <a16:colId xmlns:a16="http://schemas.microsoft.com/office/drawing/2014/main" val="2636085127"/>
                        </a:ext>
                      </a:extLst>
                    </a:gridCol>
                    <a:gridCol w="672309">
                      <a:extLst>
                        <a:ext uri="{9D8B030D-6E8A-4147-A177-3AD203B41FA5}">
                          <a16:colId xmlns:a16="http://schemas.microsoft.com/office/drawing/2014/main" val="3894195151"/>
                        </a:ext>
                      </a:extLst>
                    </a:gridCol>
                    <a:gridCol w="1016047">
                      <a:extLst>
                        <a:ext uri="{9D8B030D-6E8A-4147-A177-3AD203B41FA5}">
                          <a16:colId xmlns:a16="http://schemas.microsoft.com/office/drawing/2014/main" val="1058433718"/>
                        </a:ext>
                      </a:extLst>
                    </a:gridCol>
                    <a:gridCol w="1155900">
                      <a:extLst>
                        <a:ext uri="{9D8B030D-6E8A-4147-A177-3AD203B41FA5}">
                          <a16:colId xmlns:a16="http://schemas.microsoft.com/office/drawing/2014/main" val="949522129"/>
                        </a:ext>
                      </a:extLst>
                    </a:gridCol>
                    <a:gridCol w="1192970">
                      <a:extLst>
                        <a:ext uri="{9D8B030D-6E8A-4147-A177-3AD203B41FA5}">
                          <a16:colId xmlns:a16="http://schemas.microsoft.com/office/drawing/2014/main" val="189827027"/>
                        </a:ext>
                      </a:extLst>
                    </a:gridCol>
                    <a:gridCol w="1125572">
                      <a:extLst>
                        <a:ext uri="{9D8B030D-6E8A-4147-A177-3AD203B41FA5}">
                          <a16:colId xmlns:a16="http://schemas.microsoft.com/office/drawing/2014/main" val="2817638852"/>
                        </a:ext>
                      </a:extLst>
                    </a:gridCol>
                    <a:gridCol w="1669823">
                      <a:extLst>
                        <a:ext uri="{9D8B030D-6E8A-4147-A177-3AD203B41FA5}">
                          <a16:colId xmlns:a16="http://schemas.microsoft.com/office/drawing/2014/main" val="1520576558"/>
                        </a:ext>
                      </a:extLst>
                    </a:gridCol>
                  </a:tblGrid>
                  <a:tr h="472830">
                    <a:tc gridSpan="4"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en-US" sz="1400" dirty="0">
                              <a:effectLst/>
                            </a:rPr>
                          </a:b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test with no data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Propensity score data matching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Bayesian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29612458"/>
                      </a:ext>
                    </a:extLst>
                  </a:tr>
                  <a:tr h="25277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83110888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-1.4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64.06%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48.22%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79.71%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61.09%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94.53%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17478816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61.26%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45.62%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80.56%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63.54%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94.86%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5344673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3.7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57.48%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42.21%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80.26%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63.65%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94.92%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67975215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64.06%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48.22%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77.81%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58.90%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93.46%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613769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13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61.26%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45.62%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79.23%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61.16%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93.93%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63607852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57.48%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42.21%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78.70%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61.69%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94.25%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8849492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67.33%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50.51%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79.19%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60.02%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93.45%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0416437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64.06%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48.22%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79.71%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61.09%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94.53%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96251072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61.26%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45.62%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80.56%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63.54%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94.86%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4989661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48.29%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65.06%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90594941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60.00%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44.39%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81.79%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64.62%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95.08%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19290518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57.73%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42.46%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82.91%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66.49%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95.39%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61063883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48.29%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80.86%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62.83%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93.80%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493749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61.61%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45.41%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82.14%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64.94%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95.33%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5946343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57.73%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42.46%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81.51%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64.38%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94.64%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2260065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67.15%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50.78%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81.48%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63.04%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93.40%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19508824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48.29%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65.06%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25583604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60.00%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44.39%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81.79%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64.62%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95.08%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66239060"/>
                      </a:ext>
                    </a:extLst>
                  </a:tr>
                  <a:tr h="246052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Average power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46.18%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80.74%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63.10%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94.52%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8787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35727EC-A5AD-4A22-A940-5A1150D68D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641919"/>
                  </p:ext>
                </p:extLst>
              </p:nvPr>
            </p:nvGraphicFramePr>
            <p:xfrm>
              <a:off x="323529" y="692696"/>
              <a:ext cx="8424934" cy="54005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6192">
                      <a:extLst>
                        <a:ext uri="{9D8B030D-6E8A-4147-A177-3AD203B41FA5}">
                          <a16:colId xmlns:a16="http://schemas.microsoft.com/office/drawing/2014/main" val="2530419551"/>
                        </a:ext>
                      </a:extLst>
                    </a:gridCol>
                    <a:gridCol w="537511">
                      <a:extLst>
                        <a:ext uri="{9D8B030D-6E8A-4147-A177-3AD203B41FA5}">
                          <a16:colId xmlns:a16="http://schemas.microsoft.com/office/drawing/2014/main" val="2982580103"/>
                        </a:ext>
                      </a:extLst>
                    </a:gridCol>
                    <a:gridCol w="638610">
                      <a:extLst>
                        <a:ext uri="{9D8B030D-6E8A-4147-A177-3AD203B41FA5}">
                          <a16:colId xmlns:a16="http://schemas.microsoft.com/office/drawing/2014/main" val="2636085127"/>
                        </a:ext>
                      </a:extLst>
                    </a:gridCol>
                    <a:gridCol w="672309">
                      <a:extLst>
                        <a:ext uri="{9D8B030D-6E8A-4147-A177-3AD203B41FA5}">
                          <a16:colId xmlns:a16="http://schemas.microsoft.com/office/drawing/2014/main" val="3894195151"/>
                        </a:ext>
                      </a:extLst>
                    </a:gridCol>
                    <a:gridCol w="1016047">
                      <a:extLst>
                        <a:ext uri="{9D8B030D-6E8A-4147-A177-3AD203B41FA5}">
                          <a16:colId xmlns:a16="http://schemas.microsoft.com/office/drawing/2014/main" val="1058433718"/>
                        </a:ext>
                      </a:extLst>
                    </a:gridCol>
                    <a:gridCol w="1155900">
                      <a:extLst>
                        <a:ext uri="{9D8B030D-6E8A-4147-A177-3AD203B41FA5}">
                          <a16:colId xmlns:a16="http://schemas.microsoft.com/office/drawing/2014/main" val="949522129"/>
                        </a:ext>
                      </a:extLst>
                    </a:gridCol>
                    <a:gridCol w="1192970">
                      <a:extLst>
                        <a:ext uri="{9D8B030D-6E8A-4147-A177-3AD203B41FA5}">
                          <a16:colId xmlns:a16="http://schemas.microsoft.com/office/drawing/2014/main" val="189827027"/>
                        </a:ext>
                      </a:extLst>
                    </a:gridCol>
                    <a:gridCol w="1125572">
                      <a:extLst>
                        <a:ext uri="{9D8B030D-6E8A-4147-A177-3AD203B41FA5}">
                          <a16:colId xmlns:a16="http://schemas.microsoft.com/office/drawing/2014/main" val="2817638852"/>
                        </a:ext>
                      </a:extLst>
                    </a:gridCol>
                    <a:gridCol w="1669823">
                      <a:extLst>
                        <a:ext uri="{9D8B030D-6E8A-4147-A177-3AD203B41FA5}">
                          <a16:colId xmlns:a16="http://schemas.microsoft.com/office/drawing/2014/main" val="1520576558"/>
                        </a:ext>
                      </a:extLst>
                    </a:gridCol>
                  </a:tblGrid>
                  <a:tr h="472830">
                    <a:tc gridSpan="4"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en-US" sz="1400" dirty="0">
                              <a:effectLst/>
                            </a:rPr>
                          </a:b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Frequentist test with no data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Propensity score data matching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Bayesian borrowing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29612458"/>
                      </a:ext>
                    </a:extLst>
                  </a:tr>
                  <a:tr h="252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471" t="-204878" r="-1939706" b="-19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7528" t="-204878" r="-1382022" b="-19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1923" t="-204878" r="-1082692" b="-19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6036" t="-204878" r="-914414" b="-19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Synthesis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TCI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83110888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-1.4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64.06%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48.22%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79.71%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61.09%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94.53%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17478816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61.26%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45.62%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80.56%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63.54%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94.86%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5344673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3.7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57.48%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42.21%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80.26%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63.65%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94.92%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67975215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64.06%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48.22%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77.81%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58.90%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93.46%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613769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13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61.26%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45.62%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79.23%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61.16%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93.93%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63607852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57.48%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42.21%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78.70%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61.69%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94.25%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8849492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67.33%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50.51%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79.19%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60.02%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93.45%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0416437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64.06%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48.22%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79.71%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61.09%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94.53%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96251072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61.26%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45.62%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80.56%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63.54%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94.86%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4989661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48.29%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65.06%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90594941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60.00%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44.39%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81.79%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64.62%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95.08%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19290518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57.73%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42.46%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82.91%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66.49%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95.39%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61063883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48.29%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80.86%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62.83%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93.80%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493749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61.61%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45.41%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82.14%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64.94%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95.33%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5946343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57.73%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42.46%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81.51%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64.38%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94.64%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2260065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-1.2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67.15%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50.78%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81.48%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63.04%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93.40%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19508824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64.33%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48.29%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82.57%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65.06%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25583604"/>
                      </a:ext>
                    </a:extLst>
                  </a:tr>
                  <a:tr h="246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17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60.00%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44.39%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81.79%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64.62%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95.08%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66239060"/>
                      </a:ext>
                    </a:extLst>
                  </a:tr>
                  <a:tr h="246052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Average power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61.97%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46.18%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80.74%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63.10%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94.52%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87872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4715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268760"/>
                <a:ext cx="9001001" cy="4968552"/>
              </a:xfrm>
            </p:spPr>
            <p:txBody>
              <a:bodyPr/>
              <a:lstStyle/>
              <a:p>
                <a:r>
                  <a:rPr lang="en-US" sz="2000" dirty="0"/>
                  <a:t>For NI assessment, h</a:t>
                </a:r>
                <a:r>
                  <a:rPr lang="en-US" sz="2000" dirty="0">
                    <a:sym typeface="Wingdings" panose="05000000000000000000" pitchFamily="2" charset="2"/>
                  </a:rPr>
                  <a:t>istorical data borrowing can substantially increase power</a:t>
                </a:r>
                <a:endParaRPr lang="en-US" sz="2000" dirty="0"/>
              </a:p>
              <a:p>
                <a:r>
                  <a:rPr lang="en-US" sz="2000" dirty="0"/>
                  <a:t>The double use of the historical data for margin specification and inference may create some issues and extra care should be required.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sz="1800" dirty="0">
                    <a:sym typeface="Wingdings" panose="05000000000000000000" pitchFamily="2" charset="2"/>
                  </a:rPr>
                  <a:t>The attenuation of treatment effect over time makes historical data borrowing more likely to control the type I error probability</a:t>
                </a:r>
              </a:p>
              <a:p>
                <a:r>
                  <a:rPr lang="en-US" sz="2000" dirty="0"/>
                  <a:t>Placebo control is not included in the NI trial but the parameter is in the null hypothesis</a:t>
                </a:r>
              </a:p>
              <a:p>
                <a:pPr lvl="1"/>
                <a:r>
                  <a:rPr lang="en-US" sz="1800" dirty="0">
                    <a:sym typeface="Wingdings" panose="05000000000000000000" pitchFamily="2" charset="2"/>
                  </a:rPr>
                  <a:t>Constancy assumption can be partially verified by 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1800" dirty="0">
                  <a:sym typeface="Wingdings" panose="05000000000000000000" pitchFamily="2" charset="2"/>
                </a:endParaRP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Tow-confidence-interval method is very conservative</a:t>
                </a: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Simulation should be performed under specific trial setting</a:t>
                </a: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To borrow historical data, we can first do data matching to selection patients (covariate consistency) then use Bayesian dynamic borrowing method to regulate the amount of borrowing.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268760"/>
                <a:ext cx="9001001" cy="4968552"/>
              </a:xfrm>
              <a:blipFill>
                <a:blip r:embed="rId2"/>
                <a:stretch>
                  <a:fillRect l="-2236" t="-3681" r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6F0DEF-A47E-41F5-8A16-BB7C38F9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04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1" cy="4824536"/>
          </a:xfrm>
        </p:spPr>
        <p:txBody>
          <a:bodyPr/>
          <a:lstStyle/>
          <a:p>
            <a:pPr lvl="0"/>
            <a:r>
              <a:rPr lang="en-US" sz="1200" dirty="0"/>
              <a:t>US FDA, Non-Inferiority Clinical Trials to Establish Effectiveness: Guidance for Industry (November 2016).</a:t>
            </a:r>
            <a:r>
              <a:rPr lang="en-US" sz="1200" b="1" dirty="0"/>
              <a:t> </a:t>
            </a:r>
            <a:r>
              <a:rPr lang="en-US" sz="1200" dirty="0"/>
              <a:t>Available at </a:t>
            </a:r>
            <a:r>
              <a:rPr lang="en-US" sz="1200" u="sng" dirty="0">
                <a:hlinkClick r:id="rId2"/>
              </a:rPr>
              <a:t>https://www.fda.gov/media/78504/download</a:t>
            </a:r>
            <a:r>
              <a:rPr lang="en-US" sz="1200" dirty="0"/>
              <a:t>, accessed date: August 6, 2020.</a:t>
            </a:r>
          </a:p>
          <a:p>
            <a:pPr lvl="0"/>
            <a:r>
              <a:rPr lang="en-US" sz="1200" dirty="0"/>
              <a:t>S.H Kang, Avoiding ambiguity with the Type I error rate in noninferiority trials. Journal of Biopharmaceutical Statistics. 26 (2016) 452-465. </a:t>
            </a:r>
          </a:p>
          <a:p>
            <a:pPr lvl="0"/>
            <a:r>
              <a:rPr lang="en-US" sz="1200" dirty="0" err="1"/>
              <a:t>H.M.Hung</a:t>
            </a:r>
            <a:r>
              <a:rPr lang="en-US" sz="1200" dirty="0"/>
              <a:t>, S.J Wang and R O’Neill. Issues with statistical risks for testing methods in noninferiority trial without a placebo arm. Journal of Biopharmaceutical Statistics. 17 (2007) 201-213.</a:t>
            </a:r>
          </a:p>
          <a:p>
            <a:pPr lvl="0"/>
            <a:r>
              <a:rPr lang="en-US" sz="1200" dirty="0"/>
              <a:t>S. Y. Wang and S. H. Kang. Strength of evidence of noninferiority trials with the two confidence interval method with random margin. 23 (2013) 307-321.</a:t>
            </a:r>
          </a:p>
          <a:p>
            <a:pPr lvl="0"/>
            <a:r>
              <a:rPr lang="en-US" sz="1200" dirty="0"/>
              <a:t>US FDA, Interacting with the FDA on Complex Innovative Trial Designs for Drugs and Biological Products: </a:t>
            </a:r>
            <a:r>
              <a:rPr lang="en-US" sz="1200" i="1" dirty="0"/>
              <a:t>Draft </a:t>
            </a:r>
            <a:r>
              <a:rPr lang="en-US" sz="1200" i="1" dirty="0" err="1"/>
              <a:t>Draft</a:t>
            </a:r>
            <a:r>
              <a:rPr lang="en-US" sz="1200" i="1" dirty="0"/>
              <a:t> Guidance for Industry </a:t>
            </a:r>
            <a:r>
              <a:rPr lang="en-US" sz="1200" dirty="0"/>
              <a:t>(September </a:t>
            </a:r>
            <a:r>
              <a:rPr lang="en-US" sz="1200" cap="all" dirty="0"/>
              <a:t>2019) </a:t>
            </a:r>
            <a:r>
              <a:rPr lang="en-US" sz="1200" dirty="0"/>
              <a:t>Available at  </a:t>
            </a:r>
            <a:r>
              <a:rPr lang="en-US" sz="1200" u="sng" dirty="0">
                <a:hlinkClick r:id="rId3"/>
              </a:rPr>
              <a:t>https://www.fda.gov/media/130897/download</a:t>
            </a:r>
            <a:r>
              <a:rPr lang="en-US" sz="1200" dirty="0"/>
              <a:t>, accessed date: August 6, 2020..</a:t>
            </a:r>
            <a:endParaRPr lang="en-US" sz="1200" b="1" dirty="0"/>
          </a:p>
          <a:p>
            <a:pPr lvl="0"/>
            <a:r>
              <a:rPr lang="en-US" sz="1200" dirty="0"/>
              <a:t>M H Chen, J G </a:t>
            </a:r>
            <a:r>
              <a:rPr lang="en-US" sz="1200" dirty="0" err="1"/>
              <a:t>Ibrhim</a:t>
            </a:r>
            <a:r>
              <a:rPr lang="en-US" sz="1200" dirty="0"/>
              <a:t>, P Lam, A Yu, and Y Zhang. Bayesian design of noninferiority trials for medical devices using historical data. Biometrics. 67 (2011) 1163-1170.</a:t>
            </a:r>
          </a:p>
          <a:p>
            <a:pPr lvl="0"/>
            <a:r>
              <a:rPr lang="en-US" sz="1200" dirty="0"/>
              <a:t>D </a:t>
            </a:r>
            <a:r>
              <a:rPr lang="en-US" sz="1200" dirty="0" err="1"/>
              <a:t>Dejardin</a:t>
            </a:r>
            <a:r>
              <a:rPr lang="en-US" sz="1200" dirty="0"/>
              <a:t>, P Delmar, C Warne, K Patel, JV </a:t>
            </a:r>
            <a:r>
              <a:rPr lang="en-US" sz="1200" dirty="0" err="1"/>
              <a:t>Rosmalen</a:t>
            </a:r>
            <a:r>
              <a:rPr lang="en-US" sz="1200" dirty="0"/>
              <a:t> and E </a:t>
            </a:r>
            <a:r>
              <a:rPr lang="en-US" sz="1200" dirty="0" err="1"/>
              <a:t>Lesaffre</a:t>
            </a:r>
            <a:r>
              <a:rPr lang="en-US" sz="1200" dirty="0"/>
              <a:t>. Use of a historical control group in a noninferiority trial assessing a new antibacterial treatment: a case study and discussion of practical implementation aspects. Pharmaceutical Statistics. 17 (2018) 169-181.</a:t>
            </a:r>
          </a:p>
          <a:p>
            <a:pPr lvl="0"/>
            <a:r>
              <a:rPr lang="en-US" sz="1200" dirty="0"/>
              <a:t>S. Pocock, The combination of randomized and historical controls in clinical trials, Journal of Chronic Diseases. 29 (1976) 175-188.</a:t>
            </a:r>
          </a:p>
          <a:p>
            <a:pPr lvl="0"/>
            <a:r>
              <a:rPr lang="en-US" sz="1200" dirty="0"/>
              <a:t>B.P. Hobbs, B.P. Carlin, S.J. </a:t>
            </a:r>
            <a:r>
              <a:rPr lang="en-US" sz="1200" dirty="0" err="1"/>
              <a:t>Mandrekar</a:t>
            </a:r>
            <a:r>
              <a:rPr lang="en-US" sz="1200" dirty="0"/>
              <a:t> and D.J. Sargent, Hierarchical commensurate and power prior models for adaptive incorporation of historical information in clinical trials, Biometrics 67 (2011) 1047-1056.</a:t>
            </a:r>
          </a:p>
          <a:p>
            <a:pPr lvl="0"/>
            <a:r>
              <a:rPr lang="en-US" sz="1200" dirty="0"/>
              <a:t>H. Quan, B. Zhang, Y Lan, X Luo and X Chen. Bayesian hypothesis testing with frequentist characteristics. Contemporary Clinical Trials. 2019. </a:t>
            </a:r>
          </a:p>
          <a:p>
            <a:pPr lvl="0"/>
            <a:r>
              <a:rPr lang="en-US" sz="1200" dirty="0"/>
              <a:t>M.A. </a:t>
            </a:r>
            <a:r>
              <a:rPr lang="en-US" sz="1200" dirty="0" err="1"/>
              <a:t>Psioda</a:t>
            </a:r>
            <a:r>
              <a:rPr lang="en-US" sz="1200" dirty="0"/>
              <a:t> and </a:t>
            </a:r>
            <a:r>
              <a:rPr lang="en-US" sz="1200" dirty="0" err="1"/>
              <a:t>J.G.Ibrahim</a:t>
            </a:r>
            <a:r>
              <a:rPr lang="en-US" sz="1200" dirty="0"/>
              <a:t>, Bayesian clinical trial design using historical data that inform the treatment effect, Biostatistics 2018. Doi: 10.1093/biostatistics/kxy009.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</a:t>
            </a:r>
            <a:r>
              <a:rPr lang="fr-FR" sz="900" baseline="16000"/>
              <a:t>        </a:t>
            </a:r>
            <a:fld id="{2CA4D161-081E-4B5F-B944-4251042FFD7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597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55A3805F-9755-4006-9684-0CEFB55542AA}" type="slidenum">
              <a:rPr lang="fr-FR"/>
              <a:pPr/>
              <a:t>25</a:t>
            </a:fld>
            <a:endParaRPr lang="fr-FR" dirty="0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323850" y="908720"/>
            <a:ext cx="8280598" cy="5168230"/>
          </a:xfrm>
          <a:prstGeom prst="rect">
            <a:avLst/>
          </a:prstGeom>
          <a:solidFill>
            <a:srgbClr val="4444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9" y="3008313"/>
            <a:ext cx="6665366" cy="841375"/>
          </a:xfrm>
        </p:spPr>
        <p:txBody>
          <a:bodyPr/>
          <a:lstStyle/>
          <a:p>
            <a:pPr algn="ctr"/>
            <a:r>
              <a:rPr lang="en-US" sz="6000" i="1" dirty="0">
                <a:solidFill>
                  <a:srgbClr val="FF0000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80" y="1340768"/>
            <a:ext cx="8593708" cy="4896544"/>
          </a:xfrm>
        </p:spPr>
        <p:txBody>
          <a:bodyPr/>
          <a:lstStyle/>
          <a:p>
            <a:r>
              <a:rPr lang="en-US" sz="2400" dirty="0"/>
              <a:t>Background </a:t>
            </a:r>
          </a:p>
          <a:p>
            <a:r>
              <a:rPr lang="en-US" sz="2400" dirty="0"/>
              <a:t>Hypotheses </a:t>
            </a:r>
          </a:p>
          <a:p>
            <a:r>
              <a:rPr lang="en-US" sz="2400" dirty="0"/>
              <a:t>Methods: propensity score data matching borrowing: synthesis and two-confidence-interval approaches</a:t>
            </a:r>
          </a:p>
          <a:p>
            <a:r>
              <a:rPr lang="en-US" sz="2400" dirty="0"/>
              <a:t>Conditional power or type I error probability</a:t>
            </a:r>
          </a:p>
          <a:p>
            <a:r>
              <a:rPr lang="en-US" sz="2400" dirty="0"/>
              <a:t>Assessment of effectiveness after NI claim</a:t>
            </a:r>
          </a:p>
          <a:p>
            <a:r>
              <a:rPr lang="en-US" sz="2400" dirty="0"/>
              <a:t>Bayesian historical data borrowing</a:t>
            </a:r>
          </a:p>
          <a:p>
            <a:r>
              <a:rPr lang="en-US" sz="2400" dirty="0"/>
              <a:t>Example</a:t>
            </a:r>
          </a:p>
          <a:p>
            <a:r>
              <a:rPr lang="en-US" sz="2400" dirty="0"/>
              <a:t>Simulation results</a:t>
            </a:r>
          </a:p>
          <a:p>
            <a:r>
              <a:rPr lang="en-US" sz="2400" dirty="0"/>
              <a:t>Discussion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19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295711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96752"/>
            <a:ext cx="8856983" cy="5040560"/>
          </a:xfrm>
        </p:spPr>
        <p:txBody>
          <a:bodyPr/>
          <a:lstStyle/>
          <a:p>
            <a:r>
              <a:rPr lang="en-US" sz="2000" dirty="0"/>
              <a:t>Non-Inferiority (NI) assessment for evaluating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 test treatment </a:t>
            </a:r>
            <a:r>
              <a:rPr lang="en-US" sz="2000" u="sng" dirty="0">
                <a:solidFill>
                  <a:srgbClr val="FF0000"/>
                </a:solidFill>
              </a:rPr>
              <a:t>can preserve a proportion </a:t>
            </a:r>
            <a:r>
              <a:rPr lang="en-US" sz="2000" dirty="0">
                <a:solidFill>
                  <a:srgbClr val="FF0000"/>
                </a:solidFill>
              </a:rPr>
              <a:t>of the treatment effect of an active control compared to placebo</a:t>
            </a:r>
          </a:p>
          <a:p>
            <a:endParaRPr lang="en-US" sz="800" dirty="0"/>
          </a:p>
          <a:p>
            <a:r>
              <a:rPr lang="en-US" sz="2000" dirty="0"/>
              <a:t>FDA issued guidance in 2016 focusing on: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2000" dirty="0"/>
              <a:t>With the demonstration of the effect of an active control in historical studies, it will be unethical to include placebo in any follow up trials</a:t>
            </a:r>
          </a:p>
          <a:p>
            <a:r>
              <a:rPr lang="en-US" sz="2000" dirty="0"/>
              <a:t>One goal is to show that the difference between the </a:t>
            </a:r>
            <a:r>
              <a:rPr lang="en-US" sz="2000" dirty="0">
                <a:solidFill>
                  <a:srgbClr val="FF0000"/>
                </a:solidFill>
              </a:rPr>
              <a:t>new test drug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active control </a:t>
            </a:r>
            <a:r>
              <a:rPr lang="en-US" sz="2000" dirty="0"/>
              <a:t>is small enough to support the conclusion that the new drug is </a:t>
            </a:r>
            <a:r>
              <a:rPr lang="en-US" sz="2000" dirty="0">
                <a:solidFill>
                  <a:srgbClr val="FF0000"/>
                </a:solidFill>
              </a:rPr>
              <a:t>effective</a:t>
            </a:r>
          </a:p>
          <a:p>
            <a:r>
              <a:rPr lang="en-US" sz="2000" dirty="0"/>
              <a:t>There are NI trials not for showing effectiveness: e.g., safety trials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F1885-25D1-4C99-91A8-38F42AA0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780928"/>
            <a:ext cx="576064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2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295711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Background and FDA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96752"/>
            <a:ext cx="8856983" cy="5040560"/>
          </a:xfrm>
        </p:spPr>
        <p:txBody>
          <a:bodyPr/>
          <a:lstStyle/>
          <a:p>
            <a:r>
              <a:rPr lang="en-US" sz="2200" dirty="0"/>
              <a:t>Two categories of trials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1600" dirty="0"/>
          </a:p>
          <a:p>
            <a:r>
              <a:rPr lang="en-US" sz="2200" dirty="0">
                <a:solidFill>
                  <a:srgbClr val="FF0000"/>
                </a:solidFill>
              </a:rPr>
              <a:t>First briefly highlight the FDA guidance on statistical approaches for NI margin specifications and NI assessment, then align the historical data borrowing methods with the guidance.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4F6770-9ABE-4F94-BB1D-B6204814B1BC}"/>
              </a:ext>
            </a:extLst>
          </p:cNvPr>
          <p:cNvSpPr/>
          <p:nvPr/>
        </p:nvSpPr>
        <p:spPr>
          <a:xfrm>
            <a:off x="251520" y="2076299"/>
            <a:ext cx="3735594" cy="1280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Superiority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Result is entirely interpretable without further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Result speaks for itself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63A3327-EC8A-4E64-B8A7-CF8668CD8576}"/>
                  </a:ext>
                </a:extLst>
              </p:cNvPr>
              <p:cNvSpPr/>
              <p:nvPr/>
            </p:nvSpPr>
            <p:spPr>
              <a:xfrm>
                <a:off x="4059121" y="1412776"/>
                <a:ext cx="4977375" cy="25922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NI trial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Result depends on something not measured in the study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active control has its expected effect in NI trial setting: the trial should be assay sensitive -- hard to verify with no placebo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Similarity could imply both test drug and active control are effective or neither is effective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‘NI’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600" dirty="0"/>
                  <a:t> effectiveness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63A3327-EC8A-4E64-B8A7-CF8668CD8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121" y="1412776"/>
                <a:ext cx="4977375" cy="2592288"/>
              </a:xfrm>
              <a:prstGeom prst="roundRect">
                <a:avLst/>
              </a:prstGeom>
              <a:blipFill>
                <a:blip r:embed="rId3"/>
                <a:stretch>
                  <a:fillRect t="-233" b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76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Hypotheses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1196752"/>
                <a:ext cx="8856983" cy="50405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 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true treatment effects of a placebo control A, an active control B and a test treatment C</a:t>
                </a:r>
              </a:p>
              <a:p>
                <a:r>
                  <a:rPr lang="en-US" sz="2000" dirty="0"/>
                  <a:t>Goal for NI: inferior of C versus B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a NI margin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M</a:t>
                </a:r>
              </a:p>
              <a:p>
                <a:r>
                  <a:rPr lang="en-US" sz="2000" dirty="0"/>
                  <a:t>Hypotheses: </a:t>
                </a: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FF0000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                      (1)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sz="2000" dirty="0"/>
                  <a:t>If </a:t>
                </a:r>
                <a:r>
                  <a:rPr lang="en-US" sz="2000" i="1" dirty="0"/>
                  <a:t>M</a:t>
                </a:r>
                <a:r>
                  <a:rPr lang="en-US" sz="2000" dirty="0"/>
                  <a:t> is the entire treatment effect of the active control, we have the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M1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margin;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(1) implies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      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  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to establish the effectiveness of C</a:t>
                </a:r>
              </a:p>
              <a:p>
                <a:r>
                  <a:rPr lang="en-US" sz="2000" dirty="0"/>
                  <a:t>It is often to choose a smaller margin (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M2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1)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) to show C can preserved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fraction of the effect of B.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  or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000" dirty="0"/>
                  <a:t>Both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M1</a:t>
                </a:r>
                <a:r>
                  <a:rPr lang="en-US" sz="2000" dirty="0"/>
                  <a:t> and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M2</a:t>
                </a:r>
                <a:r>
                  <a:rPr lang="en-US" sz="2000" dirty="0"/>
                  <a:t> are not fixed values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1196752"/>
                <a:ext cx="8856983" cy="5040560"/>
              </a:xfrm>
              <a:blipFill>
                <a:blip r:embed="rId2"/>
                <a:stretch>
                  <a:fillRect l="-2271" t="-3628" r="-2134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57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65" y="350821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Frequentist methods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1196752"/>
                <a:ext cx="8856983" cy="5040560"/>
              </a:xfrm>
            </p:spPr>
            <p:txBody>
              <a:bodyPr/>
              <a:lstStyle/>
              <a:p>
                <a:r>
                  <a:rPr lang="en-US" dirty="0"/>
                  <a:t>Hypothesis of focus </a:t>
                </a:r>
                <a:r>
                  <a:rPr lang="en-US" sz="1600" dirty="0"/>
                  <a:t>(all parameters are for the current study setting) </a:t>
                </a:r>
                <a:r>
                  <a:rPr lang="en-US" dirty="0"/>
                  <a:t>(Hung et al 2013)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             (2)</a:t>
                </a:r>
              </a:p>
              <a:p>
                <a:r>
                  <a:rPr lang="en-US" dirty="0"/>
                  <a:t>‘</a:t>
                </a:r>
                <a:r>
                  <a:rPr lang="en-US" dirty="0">
                    <a:solidFill>
                      <a:srgbClr val="FFC000"/>
                    </a:solidFill>
                  </a:rPr>
                  <a:t>Gold Standard</a:t>
                </a:r>
                <a:r>
                  <a:rPr lang="en-US" dirty="0"/>
                  <a:t>’ with all 3 treatments included in the NI trial: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/>
                  <a:t>&lt;0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dirty="0"/>
                  <a:t>Nonetheless,           </a:t>
                </a:r>
              </a:p>
              <a:p>
                <a:r>
                  <a:rPr lang="en-US" dirty="0"/>
                  <a:t>Some authors test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                  (3)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𝐴𝐻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</m:oMath>
                </a14:m>
                <a:r>
                  <a:rPr lang="en-US" dirty="0"/>
                  <a:t> are the true treatment effects of A and B in the historical study setting</a:t>
                </a:r>
              </a:p>
              <a:p>
                <a:endParaRPr lang="en-US" sz="800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frequentist </a:t>
                </a:r>
                <a:r>
                  <a:rPr lang="en-US" b="1" dirty="0">
                    <a:solidFill>
                      <a:srgbClr val="FF0000"/>
                    </a:solidFill>
                  </a:rPr>
                  <a:t>synthesis</a:t>
                </a:r>
                <a:r>
                  <a:rPr lang="en-US" dirty="0">
                    <a:solidFill>
                      <a:srgbClr val="FF0000"/>
                    </a:solidFill>
                  </a:rPr>
                  <a:t> method </a:t>
                </a:r>
                <a:r>
                  <a:rPr lang="en-US" dirty="0"/>
                  <a:t>claims NI if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𝐴𝐻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marL="403225" indent="0">
                  <a:buNone/>
                </a:pPr>
                <a:r>
                  <a:rPr lang="en-US" dirty="0"/>
                  <a:t>which controls the type I error rate for (3) but may not for (2) unless under the constancy assumption.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1196752"/>
                <a:ext cx="8856983" cy="5040560"/>
              </a:xfrm>
              <a:blipFill>
                <a:blip r:embed="rId2"/>
                <a:stretch>
                  <a:fillRect l="-2065" t="-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0FF26B-2530-4AE7-9E61-77B8F93E2C96}"/>
              </a:ext>
            </a:extLst>
          </p:cNvPr>
          <p:cNvSpPr/>
          <p:nvPr/>
        </p:nvSpPr>
        <p:spPr>
          <a:xfrm>
            <a:off x="2051720" y="2924944"/>
            <a:ext cx="2520280" cy="408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B&gt;A in historical study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675F6E-55AF-4B8C-92C3-19811FE2BBEC}"/>
              </a:ext>
            </a:extLst>
          </p:cNvPr>
          <p:cNvSpPr/>
          <p:nvPr/>
        </p:nvSpPr>
        <p:spPr>
          <a:xfrm>
            <a:off x="5076056" y="2996952"/>
            <a:ext cx="3168352" cy="331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unethical to have A in NI trial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EB0696F-069B-4065-84A8-74970D3D65A4}"/>
              </a:ext>
            </a:extLst>
          </p:cNvPr>
          <p:cNvSpPr/>
          <p:nvPr/>
        </p:nvSpPr>
        <p:spPr>
          <a:xfrm>
            <a:off x="4644008" y="2924944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2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Frequentist methods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1196752"/>
                <a:ext cx="8856983" cy="5040560"/>
              </a:xfrm>
            </p:spPr>
            <p:txBody>
              <a:bodyPr/>
              <a:lstStyle/>
              <a:p>
                <a:r>
                  <a:rPr lang="en-US" sz="2000" dirty="0"/>
                  <a:t>Due to the concern that the constancy assumption may not hold, the FDA guidance also proposes the use of a conservative two-confidence-interval (TCI) method: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×100% </m:t>
                    </m:r>
                  </m:oMath>
                </a14:m>
                <a:r>
                  <a:rPr lang="en-US" sz="2000" dirty="0"/>
                  <a:t>confidence lower 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/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𝐴𝐻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1′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2′)</m:t>
                    </m:r>
                    <m:r>
                      <m:rPr>
                        <m:nor/>
                      </m:rPr>
                      <a:rPr lang="en-US" sz="2000" b="0" i="0" dirty="0" smtClean="0"/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𝐵𝐻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𝐴𝐻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is used as the NI ‘margin’.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Frequentist TCI </a:t>
                </a:r>
                <a:r>
                  <a:rPr lang="en-US" sz="2000" dirty="0"/>
                  <a:t>approach claims the NI if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r>
                  <a:rPr lang="en-US" sz="2000" dirty="0"/>
                  <a:t> confidence upper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2′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𝐴𝐻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1196752"/>
                <a:ext cx="8856983" cy="5040560"/>
              </a:xfrm>
              <a:blipFill>
                <a:blip r:embed="rId2"/>
                <a:stretch>
                  <a:fillRect l="-2271" t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26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Historical data borrowing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96752"/>
            <a:ext cx="8856983" cy="5040560"/>
          </a:xfrm>
        </p:spPr>
        <p:txBody>
          <a:bodyPr/>
          <a:lstStyle/>
          <a:p>
            <a:r>
              <a:rPr lang="en-US" sz="2200" dirty="0"/>
              <a:t>Recruiting patients is challenging particularly in rare disease areas</a:t>
            </a:r>
          </a:p>
          <a:p>
            <a:r>
              <a:rPr lang="en-US" sz="2200" dirty="0"/>
              <a:t>It is desirable to utilize historical data </a:t>
            </a:r>
          </a:p>
          <a:p>
            <a:pPr lvl="1"/>
            <a:r>
              <a:rPr lang="en-US" sz="2000" dirty="0"/>
              <a:t>Motivation: one oncology study and one rare disease study </a:t>
            </a:r>
          </a:p>
          <a:p>
            <a:r>
              <a:rPr lang="en-US" sz="2200" dirty="0"/>
              <a:t>Historical data will be used twice for NI Margin &amp; inference 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Further precaution is necessary</a:t>
            </a:r>
          </a:p>
          <a:p>
            <a:endParaRPr lang="en-US" sz="800" dirty="0"/>
          </a:p>
          <a:p>
            <a:r>
              <a:rPr lang="en-US" sz="2200" dirty="0"/>
              <a:t>FDA issued guidance on CID in 2020. CIDs include Bayesian design/historical data borrowing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193F4A-39BF-4793-BC40-9BACF2D4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3933056"/>
            <a:ext cx="8601075" cy="72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B9857-80BE-4209-9B37-849A9608B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4" y="4801593"/>
            <a:ext cx="8857129" cy="12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465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PR2T9OT_.CMLTRzmnzVw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1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SANOFI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  <a:ln w="28575">
          <a:solidFill>
            <a:schemeClr val="bg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88E6702B03D4CABAA75997B0483D5" ma:contentTypeVersion="9" ma:contentTypeDescription="Create a new document." ma:contentTypeScope="" ma:versionID="8c57fdc94024385f389efb8ce2ee5dfd">
  <xsd:schema xmlns:xsd="http://www.w3.org/2001/XMLSchema" xmlns:xs="http://www.w3.org/2001/XMLSchema" xmlns:p="http://schemas.microsoft.com/office/2006/metadata/properties" xmlns:ns3="79a79706-6f87-4f39-80a6-7d40bc2f333b" targetNamespace="http://schemas.microsoft.com/office/2006/metadata/properties" ma:root="true" ma:fieldsID="79a23d328d3c57402d8c8cd12741b4cf" ns3:_="">
    <xsd:import namespace="79a79706-6f87-4f39-80a6-7d40bc2f33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79706-6f87-4f39-80a6-7d40bc2f3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7A730F-BA3C-4A3E-95B7-8A965969F3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46BB46-A47B-459E-9F42-EAD42DCBB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79706-6f87-4f39-80a6-7d40bc2f3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A47AD5-0BA9-4633-8EC9-5BFDFFE492D1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79a79706-6f87-4f39-80a6-7d40bc2f333b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77872</TotalTime>
  <Words>3243</Words>
  <Application>Microsoft Office PowerPoint</Application>
  <PresentationFormat>On-screen Show (4:3)</PresentationFormat>
  <Paragraphs>820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Verdana</vt:lpstr>
      <vt:lpstr>Conception personnalisée</vt:lpstr>
      <vt:lpstr>1_Conception personnalisée</vt:lpstr>
      <vt:lpstr>Thème SANOFI</vt:lpstr>
      <vt:lpstr>think-cell Slide</vt:lpstr>
      <vt:lpstr>Historical data borrowing for non-inferiority assessment                Hui Quan                   DIA BSWG KOL Webinar Series                 March 19, 2021</vt:lpstr>
      <vt:lpstr>Acknowledgements</vt:lpstr>
      <vt:lpstr>Outline</vt:lpstr>
      <vt:lpstr>Background</vt:lpstr>
      <vt:lpstr>Background and FDA guidance</vt:lpstr>
      <vt:lpstr>Hypotheses</vt:lpstr>
      <vt:lpstr>Frequentist methods (1/2)</vt:lpstr>
      <vt:lpstr>Frequentist methods (2/2)</vt:lpstr>
      <vt:lpstr>Historical data borrowing</vt:lpstr>
      <vt:lpstr>Propensity score data matching and borrowing</vt:lpstr>
      <vt:lpstr>Unconditional type I error rate (1/2)</vt:lpstr>
      <vt:lpstr>Unconditional type I error rate (2/2)</vt:lpstr>
      <vt:lpstr>Conditional power and type I error probability (1/2)</vt:lpstr>
      <vt:lpstr>Conditional power and type I error probability (2/2)</vt:lpstr>
      <vt:lpstr>Type I error rate of claiming efficacy of C vs A</vt:lpstr>
      <vt:lpstr>Bayesian method</vt:lpstr>
      <vt:lpstr>Example (1/2)</vt:lpstr>
      <vt:lpstr>Example (2/2)</vt:lpstr>
      <vt:lpstr>Simulation setting</vt:lpstr>
      <vt:lpstr>Simulation: Type I error probability for (n_B=n_C) &amp; n_BH1≤n_B</vt:lpstr>
      <vt:lpstr>Simulation: Power for (n_B=n_C) and n_BH1≤n_B</vt:lpstr>
      <vt:lpstr>Simulation: Power for (2n_B=n_C) and n_BH1≤n_B</vt:lpstr>
      <vt:lpstr>Discussion</vt:lpstr>
      <vt:lpstr>Major references</vt:lpstr>
      <vt:lpstr>Thank you!</vt:lpstr>
    </vt:vector>
  </TitlesOfParts>
  <Company>Planet7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Planet7-PC</dc:creator>
  <cp:lastModifiedBy>Quan, Hui /US</cp:lastModifiedBy>
  <cp:revision>1336</cp:revision>
  <cp:lastPrinted>2020-09-04T19:51:34Z</cp:lastPrinted>
  <dcterms:created xsi:type="dcterms:W3CDTF">2011-05-25T17:46:34Z</dcterms:created>
  <dcterms:modified xsi:type="dcterms:W3CDTF">2021-03-17T12:39:44Z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-355234461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Cecile.Barkian-Dedeyan@sanofi.com</vt:lpwstr>
  </property>
  <property fmtid="{D5CDD505-2E9C-101B-9397-08002B2CF9AE}" pid="6" name="_AuthorEmailDisplayName">
    <vt:lpwstr>Barkian-Dedeyan, Cecile R&amp;D/FR</vt:lpwstr>
  </property>
  <property fmtid="{D5CDD505-2E9C-101B-9397-08002B2CF9AE}" pid="7" name="ContentTypeId">
    <vt:lpwstr>0x01010076D88E6702B03D4CABAA75997B0483D5</vt:lpwstr>
  </property>
</Properties>
</file>