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420" r:id="rId5"/>
    <p:sldId id="343" r:id="rId6"/>
    <p:sldId id="443" r:id="rId7"/>
    <p:sldId id="445" r:id="rId8"/>
    <p:sldId id="427" r:id="rId9"/>
    <p:sldId id="463" r:id="rId10"/>
    <p:sldId id="464" r:id="rId11"/>
    <p:sldId id="462" r:id="rId12"/>
    <p:sldId id="466" r:id="rId13"/>
    <p:sldId id="467" r:id="rId14"/>
    <p:sldId id="468" r:id="rId15"/>
    <p:sldId id="469" r:id="rId16"/>
    <p:sldId id="470" r:id="rId17"/>
    <p:sldId id="471" r:id="rId18"/>
    <p:sldId id="465" r:id="rId19"/>
    <p:sldId id="473" r:id="rId20"/>
    <p:sldId id="474" r:id="rId21"/>
    <p:sldId id="430" r:id="rId22"/>
    <p:sldId id="433" r:id="rId23"/>
    <p:sldId id="475" r:id="rId24"/>
    <p:sldId id="476" r:id="rId25"/>
    <p:sldId id="477" r:id="rId26"/>
    <p:sldId id="478" r:id="rId27"/>
    <p:sldId id="481" r:id="rId28"/>
    <p:sldId id="497" r:id="rId29"/>
    <p:sldId id="495" r:id="rId30"/>
    <p:sldId id="496" r:id="rId31"/>
    <p:sldId id="479" r:id="rId32"/>
    <p:sldId id="494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80" r:id="rId45"/>
    <p:sldId id="438" r:id="rId46"/>
    <p:sldId id="457" r:id="rId47"/>
    <p:sldId id="458" r:id="rId48"/>
    <p:sldId id="459" r:id="rId49"/>
    <p:sldId id="440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B4D3B"/>
    <a:srgbClr val="642D00"/>
    <a:srgbClr val="99FF99"/>
    <a:srgbClr val="A40000"/>
    <a:srgbClr val="976501"/>
    <a:srgbClr val="C78E1B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149" autoAdjust="0"/>
  </p:normalViewPr>
  <p:slideViewPr>
    <p:cSldViewPr showGuides="1">
      <p:cViewPr varScale="1">
        <p:scale>
          <a:sx n="111" d="100"/>
          <a:sy n="111" d="100"/>
        </p:scale>
        <p:origin x="1452" y="102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2/18/2021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0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5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5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7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There are many ways of getting such</a:t>
            </a:r>
            <a:r>
              <a:rPr lang="de-CH" baseline="0" dirty="0"/>
              <a:t> a probability of success. I suspect the most common way is to simply use benchmarking techniques where the success rate accross industry is used. That may be based on a very few factors such as if the compond is developed for the first indication (NME) or follow-up indications (LCM). It could also use smarter techniques and more project level features, but it remains crude as it is not based on earlier results. Usually this is followed by a team discussion where you go up or down from the benchmark data based on any previous knowledge. This approach is fast and simple but also very subjective and non-transparent. </a:t>
            </a:r>
          </a:p>
          <a:p>
            <a:endParaRPr lang="de-CH" baseline="0" dirty="0"/>
          </a:p>
          <a:p>
            <a:r>
              <a:rPr lang="de-CH" baseline="0" dirty="0"/>
              <a:t>Another approach is to use expert elicitation to elicit treatment effects in Ph3 to derive a success criteria and this can be based on industry data, class specific data, and on previous trial results of this compound. This is a much more quantitative and structured approach. </a:t>
            </a:r>
          </a:p>
          <a:p>
            <a:endParaRPr lang="de-CH" baseline="0" dirty="0"/>
          </a:p>
          <a:p>
            <a:r>
              <a:rPr lang="de-CH" baseline="0" dirty="0"/>
              <a:t>We want to create even more transparency and put everything in a framework using benchmark information to inform priors, we use our Phase 2 data to predict Ph3, we may use expert elicitation to bridge over differences between Ph2 data and Ph3 design. Within the framework we can also add further risks using a score card method.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5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" y="0"/>
            <a:ext cx="1508759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65960" y="3291840"/>
            <a:ext cx="6492241" cy="720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2700" dirty="0" smtClean="0"/>
              <a:t>Thank</a:t>
            </a:r>
            <a:r>
              <a:rPr lang="en-US" sz="2700" baseline="0" dirty="0" smtClean="0"/>
              <a:t> you</a:t>
            </a:r>
            <a:endParaRPr lang="en-US" sz="270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685801" y="341710"/>
            <a:ext cx="7770813" cy="284607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508858" y="-102870"/>
            <a:ext cx="6949343" cy="534924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9" y="4699510"/>
            <a:ext cx="1645919" cy="2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/>
              <a:t>DIA BSWG KoL Webinar Series | Probability of Success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  <p:sldLayoutId id="214748368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8" b="2569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Strategies for improving the assessment </a:t>
            </a:r>
            <a:r>
              <a:rPr lang="en-US" sz="2000" dirty="0" smtClean="0"/>
              <a:t>of </a:t>
            </a:r>
            <a:r>
              <a:rPr lang="en-US" sz="2000" dirty="0"/>
              <a:t>probability of </a:t>
            </a:r>
            <a:r>
              <a:rPr lang="en-US" sz="2000" dirty="0" smtClean="0"/>
              <a:t>success (</a:t>
            </a:r>
            <a:r>
              <a:rPr lang="en-US" sz="2000" dirty="0" err="1" smtClean="0"/>
              <a:t>PoS</a:t>
            </a:r>
            <a:r>
              <a:rPr lang="en-US" sz="2000" dirty="0" smtClean="0"/>
              <a:t>) </a:t>
            </a:r>
            <a:r>
              <a:rPr lang="en-US" sz="2000" dirty="0"/>
              <a:t>in late stage drug development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7083024" cy="514350"/>
          </a:xfrm>
        </p:spPr>
        <p:txBody>
          <a:bodyPr/>
          <a:lstStyle/>
          <a:p>
            <a:r>
              <a:rPr lang="en-US" dirty="0"/>
              <a:t>Lisa </a:t>
            </a:r>
            <a:r>
              <a:rPr lang="en-US" dirty="0" smtClean="0"/>
              <a:t>Hampson and Björn Holzhauer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February, 2021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Key steps in the </a:t>
            </a:r>
            <a:r>
              <a:rPr lang="en-US" err="1"/>
              <a:t>PoS</a:t>
            </a:r>
            <a:r>
              <a:rPr lang="en-US"/>
              <a:t>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spcCol="182880" rtlCol="0" anchor="t">
            <a:noAutofit/>
          </a:bodyPr>
          <a:lstStyle/>
          <a:p>
            <a:r>
              <a:rPr lang="en-US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3070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3120" y="821935"/>
            <a:ext cx="7959922" cy="3768479"/>
            <a:chOff x="-268180" y="846409"/>
            <a:chExt cx="7959922" cy="3768479"/>
          </a:xfrm>
        </p:grpSpPr>
        <p:grpSp>
          <p:nvGrpSpPr>
            <p:cNvPr id="8" name="Group 7"/>
            <p:cNvGrpSpPr/>
            <p:nvPr/>
          </p:nvGrpSpPr>
          <p:grpSpPr>
            <a:xfrm>
              <a:off x="-268180" y="846409"/>
              <a:ext cx="7959922" cy="3768479"/>
              <a:chOff x="-268180" y="846409"/>
              <a:chExt cx="7959922" cy="376847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500" y="846409"/>
                <a:ext cx="5985348" cy="3432810"/>
              </a:xfrm>
              <a:prstGeom prst="rect">
                <a:avLst/>
              </a:prstGeom>
            </p:spPr>
          </p:pic>
          <p:sp>
            <p:nvSpPr>
              <p:cNvPr id="19" name="Pentagon 18"/>
              <p:cNvSpPr/>
              <p:nvPr/>
            </p:nvSpPr>
            <p:spPr>
              <a:xfrm>
                <a:off x="4892911" y="3766630"/>
                <a:ext cx="2798831" cy="848258"/>
              </a:xfrm>
              <a:prstGeom prst="homePlat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 marL="17145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1" dirty="0"/>
                  <a:t>Meet TPP on key efficacy endpoints in pivotal trials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1" dirty="0"/>
                  <a:t>Meet all other TPP endpoints essential for market access</a:t>
                </a:r>
              </a:p>
            </p:txBody>
          </p:sp>
          <p:sp>
            <p:nvSpPr>
              <p:cNvPr id="18" name="Pentagon 17"/>
              <p:cNvSpPr/>
              <p:nvPr/>
            </p:nvSpPr>
            <p:spPr>
              <a:xfrm>
                <a:off x="3302840" y="3777475"/>
                <a:ext cx="1609571" cy="820003"/>
              </a:xfrm>
              <a:prstGeom prst="homePlat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en-US" sz="1100" b="1"/>
                  <a:t>Regulatory Approval</a:t>
                </a:r>
              </a:p>
            </p:txBody>
          </p:sp>
          <p:sp>
            <p:nvSpPr>
              <p:cNvPr id="20" name="Pentagon 19"/>
              <p:cNvSpPr/>
              <p:nvPr/>
            </p:nvSpPr>
            <p:spPr>
              <a:xfrm>
                <a:off x="1153312" y="3778029"/>
                <a:ext cx="2146341" cy="820002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 marL="171450" indent="-1714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1" dirty="0"/>
                  <a:t>Stat. significance on     up to 2 key efficacy endpoints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b="1" dirty="0"/>
                  <a:t>No safety showstopper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-268180" y="3765822"/>
                <a:ext cx="1359542" cy="685726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r>
                  <a:rPr lang="en-US" sz="1600" u="sng">
                    <a:solidFill>
                      <a:schemeClr val="tx1"/>
                    </a:solidFill>
                  </a:rPr>
                  <a:t>What success means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5500" y="1116902"/>
                <a:ext cx="1600199" cy="3189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 anchor="b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tx1"/>
                    </a:solidFill>
                  </a:rPr>
                  <a:t>END OF PH2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flipV="1">
                <a:off x="1041300" y="1529473"/>
                <a:ext cx="280031" cy="144016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171500" y="1661103"/>
                <a:ext cx="0" cy="2943741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874682" y="2871364"/>
              <a:ext cx="8456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Phase 3</a:t>
              </a: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140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(pivotal)</a:t>
              </a:r>
              <a:endParaRPr lang="en-US" sz="140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99654" y="2773302"/>
              <a:ext cx="8834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Approval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3849" y="2562814"/>
              <a:ext cx="67005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</a:rPr>
                <a:t>TPP</a:t>
              </a:r>
            </a:p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400" dirty="0"/>
              <a:t>Recap: </a:t>
            </a:r>
            <a:r>
              <a:rPr lang="en-US" sz="2400" dirty="0"/>
              <a:t>“</a:t>
            </a:r>
            <a:r>
              <a:rPr lang="de-CH" sz="2400" dirty="0"/>
              <a:t>Success</a:t>
            </a:r>
            <a:r>
              <a:rPr lang="en-US" sz="2400" dirty="0"/>
              <a:t>”</a:t>
            </a:r>
            <a:r>
              <a:rPr lang="de-CH" sz="2400" dirty="0"/>
              <a:t> is regulatory approval with key endpoints of TPP required for market access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6536921" y="135111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TPP = target product profile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16" y="437180"/>
            <a:ext cx="8229600" cy="960919"/>
          </a:xfrm>
        </p:spPr>
        <p:txBody>
          <a:bodyPr>
            <a:noAutofit/>
          </a:bodyPr>
          <a:lstStyle/>
          <a:p>
            <a:r>
              <a:rPr lang="en-US" sz="2200" dirty="0"/>
              <a:t>Step 1: Use industry data to derive tailored benchmark for the probability of approval </a:t>
            </a:r>
            <a:r>
              <a:rPr lang="en-US" sz="2200" dirty="0" smtClean="0"/>
              <a:t>at end of Ph2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688005" y="1277926"/>
            <a:ext cx="7767990" cy="891954"/>
            <a:chOff x="596565" y="1614133"/>
            <a:chExt cx="7767990" cy="891954"/>
          </a:xfrm>
        </p:grpSpPr>
        <p:cxnSp>
          <p:nvCxnSpPr>
            <p:cNvPr id="8" name="Straight Arrow Connector 7"/>
            <p:cNvCxnSpPr>
              <a:stCxn id="15" idx="3"/>
              <a:endCxn id="50" idx="1"/>
            </p:cNvCxnSpPr>
            <p:nvPr/>
          </p:nvCxnSpPr>
          <p:spPr>
            <a:xfrm>
              <a:off x="5645335" y="2143951"/>
              <a:ext cx="5943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3"/>
              <a:endCxn id="15" idx="1"/>
            </p:cNvCxnSpPr>
            <p:nvPr/>
          </p:nvCxnSpPr>
          <p:spPr>
            <a:xfrm>
              <a:off x="2956924" y="2143951"/>
              <a:ext cx="6251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582113" y="1874623"/>
              <a:ext cx="2063222" cy="53865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GB" sz="1200" b="1" dirty="0"/>
                <a:t>Predictive models based on external industry 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1600" y="1874623"/>
              <a:ext cx="2125324" cy="53865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marL="136922" indent="-136922" algn="ctr">
                <a:spcAft>
                  <a:spcPts val="225"/>
                </a:spcAft>
              </a:pPr>
              <a:r>
                <a:rPr lang="en-GB" sz="1200" b="1"/>
                <a:t>7 program characteristics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6551" y="1723219"/>
              <a:ext cx="330098" cy="3753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1</a:t>
              </a:r>
              <a:endParaRPr lang="en-US" sz="1200" b="1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39714" y="2066277"/>
              <a:ext cx="1776963" cy="184847"/>
              <a:chOff x="4638284" y="1672083"/>
              <a:chExt cx="1296143" cy="180000"/>
            </a:xfrm>
          </p:grpSpPr>
          <p:sp>
            <p:nvSpPr>
              <p:cNvPr id="49" name="Pentagon 48"/>
              <p:cNvSpPr/>
              <p:nvPr/>
            </p:nvSpPr>
            <p:spPr>
              <a:xfrm>
                <a:off x="5034355" y="1672083"/>
                <a:ext cx="900072" cy="180000"/>
              </a:xfrm>
              <a:prstGeom prst="homePlat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675"/>
              </a:p>
            </p:txBody>
          </p:sp>
          <p:sp>
            <p:nvSpPr>
              <p:cNvPr id="50" name="Pentagon 49"/>
              <p:cNvSpPr/>
              <p:nvPr/>
            </p:nvSpPr>
            <p:spPr>
              <a:xfrm>
                <a:off x="4638284" y="1672083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675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6261977" y="1614133"/>
              <a:ext cx="1776965" cy="363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Step 1 </a:t>
              </a:r>
              <a:r>
                <a:rPr lang="en-GB" sz="1200" b="1" err="1">
                  <a:solidFill>
                    <a:schemeClr val="tx1"/>
                  </a:solidFill>
                </a:rPr>
                <a:t>PoS</a:t>
              </a:r>
              <a:r>
                <a:rPr lang="en-GB" sz="1200" b="1">
                  <a:solidFill>
                    <a:schemeClr val="tx1"/>
                  </a:solidFill>
                </a:rPr>
                <a:t> estimate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96565" y="1690969"/>
              <a:ext cx="7767990" cy="81511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9422" y="2346400"/>
            <a:ext cx="5452356" cy="2359768"/>
            <a:chOff x="1547534" y="2565727"/>
            <a:chExt cx="5943600" cy="2359768"/>
          </a:xfrm>
        </p:grpSpPr>
        <p:sp>
          <p:nvSpPr>
            <p:cNvPr id="11" name="Cloud Callout 10"/>
            <p:cNvSpPr/>
            <p:nvPr/>
          </p:nvSpPr>
          <p:spPr>
            <a:xfrm>
              <a:off x="1547534" y="2565727"/>
              <a:ext cx="5943600" cy="2359768"/>
            </a:xfrm>
            <a:prstGeom prst="cloudCallout">
              <a:avLst>
                <a:gd name="adj1" fmla="val -16276"/>
                <a:gd name="adj2" fmla="val -6697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accent1">
                    <a:lumMod val="10000"/>
                    <a:lumOff val="9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9030" y="2891531"/>
              <a:ext cx="5206493" cy="170816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Disease Area </a:t>
              </a:r>
              <a:r>
                <a:rPr lang="en-US" sz="1500" dirty="0"/>
                <a:t>(11 categories)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Lifecycle Class </a:t>
              </a:r>
              <a:r>
                <a:rPr lang="en-US" sz="1500" dirty="0"/>
                <a:t>(NME / LCM / Biosimilar)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Molecule Class </a:t>
              </a:r>
              <a:r>
                <a:rPr lang="en-US" sz="1500" dirty="0"/>
                <a:t>(Protein / Small molecule / Other)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Drug Target </a:t>
              </a:r>
              <a:r>
                <a:rPr lang="en-US" sz="1500" dirty="0"/>
                <a:t>(Receptor / Enzyme / Other)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Route of Administration </a:t>
              </a:r>
              <a:r>
                <a:rPr lang="en-US" sz="1500" dirty="0"/>
                <a:t>(IV / IM / SQ / Other)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Size of Sponsor </a:t>
              </a:r>
              <a:r>
                <a:rPr lang="en-US" sz="1500" dirty="0"/>
                <a:t>(Big Pharma / Other)</a:t>
              </a:r>
            </a:p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Breakthrough Status </a:t>
              </a:r>
              <a:r>
                <a:rPr lang="en-US" sz="1500" dirty="0"/>
                <a:t>(Yes / No)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60350" y="2500939"/>
            <a:ext cx="2883650" cy="2027216"/>
            <a:chOff x="5920061" y="2718831"/>
            <a:chExt cx="3017622" cy="1497192"/>
          </a:xfrm>
        </p:grpSpPr>
        <p:sp>
          <p:nvSpPr>
            <p:cNvPr id="10" name="Oval Callout 9"/>
            <p:cNvSpPr/>
            <p:nvPr/>
          </p:nvSpPr>
          <p:spPr>
            <a:xfrm>
              <a:off x="5920061" y="2718831"/>
              <a:ext cx="2936564" cy="1497192"/>
            </a:xfrm>
            <a:prstGeom prst="wedgeEllipseCallout">
              <a:avLst>
                <a:gd name="adj1" fmla="val -82563"/>
                <a:gd name="adj2" fmla="val -7434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3154" y="2898637"/>
              <a:ext cx="2784529" cy="109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Considered: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500" b="1" dirty="0">
                  <a:solidFill>
                    <a:srgbClr val="002060"/>
                  </a:solidFill>
                </a:rPr>
                <a:t>Logistic regression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500" dirty="0"/>
                <a:t>Lasso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500" dirty="0"/>
                <a:t>Random forest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500" dirty="0"/>
                <a:t>Neural network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500" dirty="0"/>
                <a:t>Support Vector 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4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" y="1504950"/>
            <a:ext cx="8229600" cy="1096693"/>
          </a:xfrm>
        </p:spPr>
        <p:txBody>
          <a:bodyPr>
            <a:noAutofit/>
          </a:bodyPr>
          <a:lstStyle/>
          <a:p>
            <a:r>
              <a:rPr lang="en-US" sz="2800"/>
              <a:t>Step 2: Leverage clinical data to assess the chance of success in pivotal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/>
          </a:p>
        </p:txBody>
      </p:sp>
      <p:grpSp>
        <p:nvGrpSpPr>
          <p:cNvPr id="25" name="Group 24"/>
          <p:cNvGrpSpPr/>
          <p:nvPr/>
        </p:nvGrpSpPr>
        <p:grpSpPr>
          <a:xfrm>
            <a:off x="688005" y="2601643"/>
            <a:ext cx="7767990" cy="849339"/>
            <a:chOff x="688022" y="3216573"/>
            <a:chExt cx="7767990" cy="849339"/>
          </a:xfrm>
        </p:grpSpPr>
        <p:cxnSp>
          <p:nvCxnSpPr>
            <p:cNvPr id="11" name="Straight Arrow Connector 10"/>
            <p:cNvCxnSpPr>
              <a:stCxn id="19" idx="3"/>
              <a:endCxn id="16" idx="1"/>
            </p:cNvCxnSpPr>
            <p:nvPr/>
          </p:nvCxnSpPr>
          <p:spPr>
            <a:xfrm flipV="1">
              <a:off x="3109445" y="3723811"/>
              <a:ext cx="625191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34636" y="3490477"/>
              <a:ext cx="2230820" cy="466668"/>
            </a:xfrm>
            <a:prstGeom prst="rect">
              <a:avLst/>
            </a:prstGeom>
            <a:solidFill>
              <a:srgbClr val="669900"/>
            </a:solidFill>
            <a:ln w="127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algn="ctr"/>
              <a:r>
                <a:rPr lang="en-GB" sz="1200" b="1"/>
                <a:t>Bayesian analysis: strength</a:t>
              </a:r>
            </a:p>
            <a:p>
              <a:pPr algn="ctr"/>
              <a:r>
                <a:rPr lang="en-GB" sz="1200" b="1"/>
                <a:t>of evidence to meet TPP</a:t>
              </a:r>
              <a:endParaRPr lang="en-GB" sz="1200" b="1"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5873" y="3490478"/>
              <a:ext cx="2113572" cy="466667"/>
            </a:xfrm>
            <a:prstGeom prst="rect">
              <a:avLst/>
            </a:prstGeom>
            <a:solidFill>
              <a:srgbClr val="669900"/>
            </a:solidFill>
            <a:ln w="127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algn="ctr" defTabSz="1436688"/>
              <a:r>
                <a:rPr lang="en-GB" sz="1200" b="1"/>
                <a:t>Pivotal / Phase 3 risks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7393" y="3374442"/>
              <a:ext cx="373038" cy="411527"/>
            </a:xfrm>
            <a:prstGeom prst="ellipse">
              <a:avLst/>
            </a:prstGeom>
            <a:solidFill>
              <a:srgbClr val="003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2</a:t>
              </a:r>
              <a:endParaRPr lang="en-US" sz="1200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0086" y="3216573"/>
              <a:ext cx="1776966" cy="363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200" b="1">
                  <a:solidFill>
                    <a:schemeClr val="tx1"/>
                  </a:solidFill>
                </a:rPr>
                <a:t>Step 2 </a:t>
              </a:r>
              <a:r>
                <a:rPr lang="en-GB" sz="1200" b="1" err="1">
                  <a:solidFill>
                    <a:schemeClr val="tx1"/>
                  </a:solidFill>
                </a:rPr>
                <a:t>PoS</a:t>
              </a:r>
              <a:r>
                <a:rPr lang="en-GB" sz="1200" b="1">
                  <a:solidFill>
                    <a:schemeClr val="tx1"/>
                  </a:solidFill>
                </a:rPr>
                <a:t> estimate</a:t>
              </a:r>
            </a:p>
          </p:txBody>
        </p:sp>
        <p:cxnSp>
          <p:nvCxnSpPr>
            <p:cNvPr id="33" name="Straight Arrow Connector 32"/>
            <p:cNvCxnSpPr>
              <a:stCxn id="16" idx="3"/>
              <a:endCxn id="48" idx="1"/>
            </p:cNvCxnSpPr>
            <p:nvPr/>
          </p:nvCxnSpPr>
          <p:spPr>
            <a:xfrm>
              <a:off x="5965456" y="3723811"/>
              <a:ext cx="434630" cy="19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6400086" y="3635800"/>
              <a:ext cx="1776966" cy="180000"/>
              <a:chOff x="4644008" y="1818332"/>
              <a:chExt cx="1296144" cy="180000"/>
            </a:xfrm>
          </p:grpSpPr>
          <p:sp>
            <p:nvSpPr>
              <p:cNvPr id="47" name="Pentagon 46"/>
              <p:cNvSpPr/>
              <p:nvPr/>
            </p:nvSpPr>
            <p:spPr>
              <a:xfrm>
                <a:off x="5040080" y="1818332"/>
                <a:ext cx="900072" cy="180000"/>
              </a:xfrm>
              <a:prstGeom prst="homePlate">
                <a:avLst/>
              </a:prstGeom>
              <a:solidFill>
                <a:srgbClr val="6699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675"/>
              </a:p>
            </p:txBody>
          </p:sp>
          <p:sp>
            <p:nvSpPr>
              <p:cNvPr id="48" name="Pentagon 47"/>
              <p:cNvSpPr/>
              <p:nvPr/>
            </p:nvSpPr>
            <p:spPr>
              <a:xfrm>
                <a:off x="4644008" y="1818332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675"/>
              </a:p>
            </p:txBody>
          </p:sp>
        </p:grpSp>
        <p:sp>
          <p:nvSpPr>
            <p:cNvPr id="86" name="Rounded Rectangle 85"/>
            <p:cNvSpPr/>
            <p:nvPr/>
          </p:nvSpPr>
          <p:spPr>
            <a:xfrm>
              <a:off x="688022" y="3272167"/>
              <a:ext cx="7767990" cy="79374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3980" y="3686503"/>
            <a:ext cx="2346843" cy="926881"/>
            <a:chOff x="1529615" y="3797649"/>
            <a:chExt cx="2346843" cy="926881"/>
          </a:xfrm>
        </p:grpSpPr>
        <p:sp>
          <p:nvSpPr>
            <p:cNvPr id="14" name="Cloud Callout 13"/>
            <p:cNvSpPr/>
            <p:nvPr/>
          </p:nvSpPr>
          <p:spPr>
            <a:xfrm>
              <a:off x="1529615" y="3797649"/>
              <a:ext cx="2346843" cy="926881"/>
            </a:xfrm>
            <a:prstGeom prst="cloudCallout">
              <a:avLst>
                <a:gd name="adj1" fmla="val -42811"/>
                <a:gd name="adj2" fmla="val -79527"/>
              </a:avLst>
            </a:prstGeom>
            <a:solidFill>
              <a:srgbClr val="369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41716" y="3944829"/>
              <a:ext cx="2134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Ph2 </a:t>
              </a:r>
              <a:r>
                <a:rPr lang="en-US" sz="1400" dirty="0">
                  <a:solidFill>
                    <a:schemeClr val="bg1"/>
                  </a:solidFill>
                </a:rPr>
                <a:t>data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</a:rPr>
                <a:t>Design of pivotal trials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9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" y="341059"/>
            <a:ext cx="8529956" cy="720090"/>
          </a:xfrm>
        </p:spPr>
        <p:txBody>
          <a:bodyPr>
            <a:normAutofit/>
          </a:bodyPr>
          <a:lstStyle/>
          <a:p>
            <a:r>
              <a:rPr lang="en-US" sz="2200"/>
              <a:t>Combine external and project-specific data to assess the chance of success in pivotal trials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434953" y="1290327"/>
            <a:ext cx="4526678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 a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Bayesian approach </a:t>
            </a:r>
            <a:r>
              <a:rPr lang="en-US" dirty="0"/>
              <a:t>to quantify evidence </a:t>
            </a:r>
            <a:r>
              <a:rPr lang="en-US" dirty="0" smtClean="0"/>
              <a:t>at end of Ph2 </a:t>
            </a:r>
            <a:r>
              <a:rPr lang="en-US" dirty="0"/>
              <a:t>about treatment effects on </a:t>
            </a:r>
            <a:r>
              <a:rPr lang="en-US" dirty="0" smtClean="0"/>
              <a:t>1-2 </a:t>
            </a:r>
            <a:r>
              <a:rPr lang="en-US" dirty="0"/>
              <a:t>efficacy endpoints.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dirty="0"/>
              <a:t>Then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simulate future pivotal trial(s)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dirty="0"/>
              <a:t>... and assess the probability of meeting key efficacy success criteria.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dirty="0"/>
              <a:t>Probability of no safety </a:t>
            </a:r>
            <a:r>
              <a:rPr lang="en-US" dirty="0" smtClean="0"/>
              <a:t>showstopper is </a:t>
            </a:r>
            <a:r>
              <a:rPr lang="en-US" dirty="0"/>
              <a:t>based on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industry benchmark </a:t>
            </a:r>
            <a:r>
              <a:rPr lang="en-US" dirty="0"/>
              <a:t>and historical reasons for failure in Ph3.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871545" y="1428923"/>
            <a:ext cx="4039342" cy="2632078"/>
            <a:chOff x="4601328" y="1200150"/>
            <a:chExt cx="4222930" cy="2632078"/>
          </a:xfrm>
        </p:grpSpPr>
        <p:grpSp>
          <p:nvGrpSpPr>
            <p:cNvPr id="35" name="Group 34"/>
            <p:cNvGrpSpPr/>
            <p:nvPr/>
          </p:nvGrpSpPr>
          <p:grpSpPr>
            <a:xfrm>
              <a:off x="4601328" y="1218632"/>
              <a:ext cx="4222930" cy="2613596"/>
              <a:chOff x="4473505" y="1281995"/>
              <a:chExt cx="4222930" cy="2613596"/>
            </a:xfrm>
          </p:grpSpPr>
          <p:sp>
            <p:nvSpPr>
              <p:cNvPr id="36" name="Pentagon 35"/>
              <p:cNvSpPr/>
              <p:nvPr/>
            </p:nvSpPr>
            <p:spPr>
              <a:xfrm>
                <a:off x="7154442" y="1281995"/>
                <a:ext cx="1541993" cy="384048"/>
              </a:xfrm>
              <a:prstGeom prst="homePlate">
                <a:avLst/>
              </a:prstGeom>
              <a:solidFill>
                <a:srgbClr val="02801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rtlCol="0" anchor="ctr"/>
              <a:lstStyle/>
              <a:p>
                <a:pPr>
                  <a:spcAft>
                    <a:spcPts val="300"/>
                  </a:spcAft>
                </a:pPr>
                <a:r>
                  <a:rPr lang="en-US" sz="1200" b="1"/>
                  <a:t>42% chance meet TPP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473505" y="1727077"/>
                <a:ext cx="4222930" cy="2168514"/>
                <a:chOff x="4473505" y="1727077"/>
                <a:chExt cx="4222930" cy="2168514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473505" y="1767303"/>
                  <a:ext cx="4222930" cy="2128288"/>
                  <a:chOff x="5005501" y="1585576"/>
                  <a:chExt cx="4147964" cy="2128288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91065" y="1911110"/>
                    <a:ext cx="3962400" cy="1639955"/>
                  </a:xfrm>
                  <a:prstGeom prst="rect">
                    <a:avLst/>
                  </a:prstGeom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874861" y="3406087"/>
                    <a:ext cx="32184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/>
                      <a:t>Efficacy at end of pivotal study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 rot="16200000">
                    <a:off x="4443037" y="2148040"/>
                    <a:ext cx="1393744" cy="2688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/>
                      <a:t>Probability</a:t>
                    </a:r>
                  </a:p>
                </p:txBody>
              </p:sp>
            </p:grpSp>
            <p:sp>
              <p:nvSpPr>
                <p:cNvPr id="39" name="Pentagon 38"/>
                <p:cNvSpPr/>
                <p:nvPr/>
              </p:nvSpPr>
              <p:spPr>
                <a:xfrm>
                  <a:off x="6263466" y="1727077"/>
                  <a:ext cx="2432969" cy="365760"/>
                </a:xfrm>
                <a:prstGeom prst="homePlate">
                  <a:avLst/>
                </a:prstGeom>
                <a:solidFill>
                  <a:srgbClr val="00B05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72000" bIns="0"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sz="1200" b="1"/>
                    <a:t>86% chance of stat. significance</a:t>
                  </a:r>
                </a:p>
              </p:txBody>
            </p:sp>
          </p:grpSp>
        </p:grpSp>
        <p:cxnSp>
          <p:nvCxnSpPr>
            <p:cNvPr id="43" name="Straight Connector 42"/>
            <p:cNvCxnSpPr/>
            <p:nvPr/>
          </p:nvCxnSpPr>
          <p:spPr>
            <a:xfrm flipH="1">
              <a:off x="6407192" y="1200150"/>
              <a:ext cx="0" cy="2165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293109" y="1200150"/>
              <a:ext cx="0" cy="216565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798660" y="1061149"/>
            <a:ext cx="2743200" cy="3429000"/>
            <a:chOff x="5450043" y="971550"/>
            <a:chExt cx="2743200" cy="3429000"/>
          </a:xfrm>
        </p:grpSpPr>
        <p:sp>
          <p:nvSpPr>
            <p:cNvPr id="55" name="Rectangle 54"/>
            <p:cNvSpPr/>
            <p:nvPr/>
          </p:nvSpPr>
          <p:spPr>
            <a:xfrm>
              <a:off x="5450043" y="971550"/>
              <a:ext cx="2743200" cy="3429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47794" y="1200728"/>
              <a:ext cx="2353206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Industry benchmark</a:t>
              </a:r>
            </a:p>
            <a:p>
              <a:pPr algn="ctr"/>
              <a:r>
                <a:rPr lang="en-US"/>
                <a:t>(from Step 1)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47794" y="2262190"/>
              <a:ext cx="235320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Phase 2 </a:t>
              </a:r>
              <a:r>
                <a:rPr lang="en-US" dirty="0"/>
                <a:t>data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56408" y="3046653"/>
              <a:ext cx="235320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Updated evidence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56408" y="3831116"/>
              <a:ext cx="235320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Efficacy predictions</a:t>
              </a:r>
            </a:p>
          </p:txBody>
        </p:sp>
        <p:sp>
          <p:nvSpPr>
            <p:cNvPr id="52" name="Plus 51"/>
            <p:cNvSpPr/>
            <p:nvPr/>
          </p:nvSpPr>
          <p:spPr>
            <a:xfrm>
              <a:off x="6593043" y="1826025"/>
              <a:ext cx="457200" cy="457200"/>
            </a:xfrm>
            <a:prstGeom prst="mathPlus">
              <a:avLst/>
            </a:prstGeom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3" name="Equal 52"/>
            <p:cNvSpPr/>
            <p:nvPr/>
          </p:nvSpPr>
          <p:spPr>
            <a:xfrm>
              <a:off x="6593043" y="2593762"/>
              <a:ext cx="457200" cy="457200"/>
            </a:xfrm>
            <a:prstGeom prst="mathEqual">
              <a:avLst/>
            </a:prstGeom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6659967" y="3500049"/>
              <a:ext cx="365760" cy="27432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7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Account for between-trial heterogeneity in </a:t>
            </a:r>
            <a:r>
              <a:rPr lang="en-US" sz="2200" dirty="0" err="1"/>
              <a:t>PoS</a:t>
            </a:r>
            <a:r>
              <a:rPr lang="en-US" sz="2200" dirty="0"/>
              <a:t> calculation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15</a:t>
            </a:fld>
            <a:endParaRPr lang="uk-UA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3" y="742950"/>
            <a:ext cx="8510754" cy="3871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Selection bias in </a:t>
            </a:r>
            <a:r>
              <a:rPr lang="en-US" sz="2200" dirty="0" smtClean="0"/>
              <a:t>Phase 2 </a:t>
            </a:r>
            <a:r>
              <a:rPr lang="en-US" sz="2200" dirty="0"/>
              <a:t>effect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778"/>
            <a:ext cx="8229600" cy="51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If we progress to pivotal trial only if we see a promising effect in </a:t>
            </a:r>
            <a:r>
              <a:rPr lang="en-US" dirty="0" smtClean="0"/>
              <a:t>Phase 2 </a:t>
            </a:r>
            <a:r>
              <a:rPr lang="en-US" dirty="0"/>
              <a:t>data, we will likely see some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regression towards the mean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pivotal studies.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381500" y="1967697"/>
            <a:ext cx="43053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Several possible </a:t>
            </a:r>
            <a:r>
              <a:rPr lang="en-US" dirty="0"/>
              <a:t>solutions: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Analyze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Phase 2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data using ‘Lump and Smear’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prior </a:t>
            </a:r>
            <a:r>
              <a:rPr lang="en-US" dirty="0" smtClean="0"/>
              <a:t>[R9, R10, R11].</a:t>
            </a:r>
            <a:endParaRPr lang="en-US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Model 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the selection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process </a:t>
            </a:r>
            <a:r>
              <a:rPr lang="en-US" dirty="0"/>
              <a:t>[</a:t>
            </a:r>
            <a:r>
              <a:rPr lang="en-US" dirty="0" smtClean="0"/>
              <a:t>R12]</a:t>
            </a:r>
            <a:endParaRPr lang="en-US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Discount the Ph2 effect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estimate </a:t>
            </a:r>
            <a:r>
              <a:rPr lang="en-US" dirty="0"/>
              <a:t>[</a:t>
            </a:r>
            <a:r>
              <a:rPr lang="en-US" dirty="0" smtClean="0"/>
              <a:t>R13]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1029"/>
            <a:ext cx="3657600" cy="2834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4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Choose a prior for the average treatment effect </a:t>
            </a:r>
            <a:r>
              <a:rPr lang="el-GR" sz="2400" dirty="0"/>
              <a:t>μ</a:t>
            </a:r>
            <a:r>
              <a:rPr lang="en-US" sz="2400" dirty="0"/>
              <a:t> to ameliorate impact of potential selection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rgbClr val="00B050"/>
                </a:solidFill>
              </a:rPr>
              <a:t>Problem: </a:t>
            </a:r>
            <a:r>
              <a:rPr lang="en-US" dirty="0"/>
              <a:t>We want a prior for </a:t>
            </a:r>
            <a:r>
              <a:rPr lang="el-GR" dirty="0"/>
              <a:t>μ</a:t>
            </a:r>
            <a:r>
              <a:rPr lang="en-US" dirty="0"/>
              <a:t> satisfying the following requirements: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Prior should reflect some degree of skepticism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70C0"/>
                </a:solidFill>
              </a:rPr>
              <a:t>degree of skepticism should be informed by historical success rates</a:t>
            </a:r>
            <a:r>
              <a:rPr lang="en-US" sz="1800" dirty="0"/>
              <a:t> of similar projects at same stage of development </a:t>
            </a:r>
          </a:p>
          <a:p>
            <a:pPr marL="5715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/>
              <a:t>Impact </a:t>
            </a:r>
            <a:r>
              <a:rPr lang="en-US" sz="1800" dirty="0"/>
              <a:t>of any shrinkage on the posterior should decrease as the </a:t>
            </a:r>
            <a:r>
              <a:rPr lang="en-US" sz="1800" dirty="0" smtClean="0"/>
              <a:t>Ph2 </a:t>
            </a:r>
            <a:r>
              <a:rPr lang="en-US" sz="1800" dirty="0"/>
              <a:t>sample size increases and as the efficacy signal increases.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solidFill>
                  <a:srgbClr val="00B050"/>
                </a:solidFill>
              </a:rPr>
              <a:t>Solution:</a:t>
            </a:r>
            <a:r>
              <a:rPr lang="en-US" dirty="0"/>
              <a:t> We use a </a:t>
            </a:r>
            <a:r>
              <a:rPr lang="en-US" dirty="0">
                <a:solidFill>
                  <a:srgbClr val="0070C0"/>
                </a:solidFill>
              </a:rPr>
              <a:t>mixture prior </a:t>
            </a:r>
            <a:r>
              <a:rPr lang="en-US" dirty="0"/>
              <a:t>for </a:t>
            </a:r>
            <a:r>
              <a:rPr lang="el-GR" dirty="0"/>
              <a:t>μ</a:t>
            </a:r>
            <a:r>
              <a:rPr lang="en-US" dirty="0"/>
              <a:t> with </a:t>
            </a:r>
            <a:r>
              <a:rPr lang="en-US" dirty="0">
                <a:solidFill>
                  <a:srgbClr val="0070C0"/>
                </a:solidFill>
              </a:rPr>
              <a:t>weights calibrated </a:t>
            </a:r>
            <a:r>
              <a:rPr lang="en-US" dirty="0"/>
              <a:t>to </a:t>
            </a:r>
            <a:r>
              <a:rPr lang="en-US" dirty="0" smtClean="0"/>
              <a:t>industry benchmark </a:t>
            </a:r>
            <a:r>
              <a:rPr lang="en-US" dirty="0"/>
              <a:t>chance of efficacy success in </a:t>
            </a:r>
            <a:r>
              <a:rPr lang="en-US" dirty="0" smtClean="0"/>
              <a:t>Ph2 </a:t>
            </a:r>
            <a:r>
              <a:rPr lang="en-US" dirty="0"/>
              <a:t>and pivotal trials.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0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06858" y="1035632"/>
            <a:ext cx="4330285" cy="2298118"/>
            <a:chOff x="2406858" y="1035632"/>
            <a:chExt cx="4330285" cy="22981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78"/>
            <a:stretch/>
          </p:blipFill>
          <p:spPr>
            <a:xfrm>
              <a:off x="2406858" y="1035632"/>
              <a:ext cx="4330285" cy="22981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15000" y="1301569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TPP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354129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Null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8580" y="2143884"/>
              <a:ext cx="1386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Mixture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Specify </a:t>
            </a:r>
            <a:r>
              <a:rPr lang="en-US" sz="2200" dirty="0" smtClean="0"/>
              <a:t>prior for average effect </a:t>
            </a:r>
            <a:r>
              <a:rPr lang="el-GR" sz="2200" dirty="0" smtClean="0"/>
              <a:t>μ</a:t>
            </a:r>
            <a:r>
              <a:rPr lang="en-US" sz="2200" dirty="0" smtClean="0"/>
              <a:t> which is mixture of two normal distributions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18</a:t>
            </a:fld>
            <a:endParaRPr lang="uk-UA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658" y="1656122"/>
            <a:ext cx="2622342" cy="1219814"/>
            <a:chOff x="152400" y="2875936"/>
            <a:chExt cx="2362200" cy="1219814"/>
          </a:xfrm>
        </p:grpSpPr>
        <p:sp>
          <p:nvSpPr>
            <p:cNvPr id="8" name="Cloud Callout 7"/>
            <p:cNvSpPr/>
            <p:nvPr/>
          </p:nvSpPr>
          <p:spPr>
            <a:xfrm>
              <a:off x="152400" y="2875936"/>
              <a:ext cx="2362200" cy="1219814"/>
            </a:xfrm>
            <a:prstGeom prst="cloudCallout">
              <a:avLst>
                <a:gd name="adj1" fmla="val 88480"/>
                <a:gd name="adj2" fmla="val -464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595" y="308369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Null component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Mean = null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P(</a:t>
              </a:r>
              <a:r>
                <a:rPr lang="el-GR" sz="1600" dirty="0" smtClean="0">
                  <a:solidFill>
                    <a:schemeClr val="bg1"/>
                  </a:solidFill>
                </a:rPr>
                <a:t>μ</a:t>
              </a:r>
              <a:r>
                <a:rPr lang="en-US" sz="1600" dirty="0" smtClean="0">
                  <a:solidFill>
                    <a:schemeClr val="bg1"/>
                  </a:solidFill>
                </a:rPr>
                <a:t> &gt; TPP) = 0.01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3200" y="1682333"/>
            <a:ext cx="2438400" cy="1193603"/>
            <a:chOff x="6400801" y="2875936"/>
            <a:chExt cx="2590800" cy="1193603"/>
          </a:xfrm>
        </p:grpSpPr>
        <p:sp>
          <p:nvSpPr>
            <p:cNvPr id="11" name="Cloud Callout 10"/>
            <p:cNvSpPr/>
            <p:nvPr/>
          </p:nvSpPr>
          <p:spPr>
            <a:xfrm>
              <a:off x="6400801" y="2875936"/>
              <a:ext cx="2590800" cy="1193603"/>
            </a:xfrm>
            <a:prstGeom prst="cloudCallout">
              <a:avLst>
                <a:gd name="adj1" fmla="val -67521"/>
                <a:gd name="adj2" fmla="val -2692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9401" y="3013217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TPP component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Mean = TPP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P(</a:t>
              </a:r>
              <a:r>
                <a:rPr lang="el-GR" sz="1600" dirty="0" smtClean="0">
                  <a:solidFill>
                    <a:schemeClr val="bg1"/>
                  </a:solidFill>
                </a:rPr>
                <a:t>μ</a:t>
              </a:r>
              <a:r>
                <a:rPr lang="en-US" sz="1600" dirty="0" smtClean="0">
                  <a:solidFill>
                    <a:schemeClr val="bg1"/>
                  </a:solidFill>
                </a:rPr>
                <a:t> &lt; 0) = 0.01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8400" y="3384060"/>
                <a:ext cx="8229600" cy="13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Mixture Prior: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w</a:t>
                </a:r>
                <a:r>
                  <a:rPr lang="en-US" sz="16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*N(0,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) + (1 - 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w</a:t>
                </a:r>
                <a:r>
                  <a:rPr lang="en-US" sz="1600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)*N(TPP,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Calibrate </a:t>
                </a:r>
                <a:r>
                  <a:rPr lang="en-US" sz="1600" dirty="0" err="1"/>
                  <a:t>w</a:t>
                </a:r>
                <a:r>
                  <a:rPr lang="en-US" sz="1600" baseline="-25000" dirty="0" err="1"/>
                  <a:t>N</a:t>
                </a:r>
                <a:r>
                  <a:rPr lang="en-US" sz="1600" dirty="0"/>
                  <a:t> to ensure the marginal probability of a ‘</a:t>
                </a:r>
                <a:r>
                  <a:rPr lang="en-US" sz="16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standard Ph2 &amp; Ph3 program</a:t>
                </a:r>
                <a:r>
                  <a:rPr lang="en-US" sz="1600" dirty="0"/>
                  <a:t>’ succeeding equals the industry benchmark chance of efficacy success in Ph2 &amp; Ph3</a:t>
                </a:r>
                <a:r>
                  <a:rPr lang="en-US" sz="1600" dirty="0" smtClean="0"/>
                  <a:t>.</a:t>
                </a:r>
                <a:endParaRPr lang="en-US" sz="16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0" y="3384060"/>
                <a:ext cx="8229600" cy="1388457"/>
              </a:xfrm>
              <a:prstGeom prst="rect">
                <a:avLst/>
              </a:prstGeom>
              <a:blipFill>
                <a:blip r:embed="rId4"/>
                <a:stretch>
                  <a:fillRect l="-370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52" y="413385"/>
            <a:ext cx="8254048" cy="72009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Simulate the future pivotal studies to calculate the </a:t>
            </a:r>
            <a:r>
              <a:rPr lang="en-US" sz="2200" dirty="0"/>
              <a:t>predictive probability of </a:t>
            </a:r>
            <a:r>
              <a:rPr lang="en-US" sz="2200" dirty="0" smtClean="0"/>
              <a:t>efficacy success </a:t>
            </a:r>
            <a:r>
              <a:rPr lang="en-US" sz="2200" dirty="0"/>
              <a:t>in Ph3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2752" y="1352550"/>
                <a:ext cx="8242618" cy="3048000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350"/>
                  </a:spcAft>
                </a:pPr>
                <a:r>
                  <a:rPr lang="en-US" sz="1600" dirty="0"/>
                  <a:t>We do not simulate individual patient data. Rather simulate standardized test statistics assuming that given the true treatment effect(s) underpinning the </a:t>
                </a:r>
                <a:r>
                  <a:rPr lang="en-US" sz="1600" dirty="0" err="1"/>
                  <a:t>ith</a:t>
                </a:r>
                <a:r>
                  <a:rPr lang="en-US" sz="1600" dirty="0"/>
                  <a:t> Ph3 trial:</a:t>
                </a:r>
              </a:p>
              <a:p>
                <a:pPr marL="0" indent="0" algn="ctr">
                  <a:spcAft>
                    <a:spcPts val="1350"/>
                  </a:spcAft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137160" indent="0">
                  <a:buNone/>
                </a:pPr>
                <a:r>
                  <a:rPr lang="en-US" sz="1600" dirty="0"/>
                  <a:t>where </a:t>
                </a:r>
                <a:r>
                  <a:rPr lang="el-GR" sz="1600" dirty="0"/>
                  <a:t>ρ</a:t>
                </a:r>
                <a:r>
                  <a:rPr lang="en-US" sz="1600" dirty="0"/>
                  <a:t> is the within-patient correlation of outcomes on the efficacy endpoints,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1600" dirty="0"/>
                  <a:t> is Fisher’s information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Estimate </a:t>
                </a:r>
                <a:r>
                  <a:rPr lang="en-US" sz="1600" dirty="0" err="1"/>
                  <a:t>Pr</a:t>
                </a:r>
                <a:r>
                  <a:rPr lang="en-US" sz="1600" dirty="0"/>
                  <a:t>(succeed on Ph3 efficacy endpoints) by 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(# simulated Ph3 programs meeting success criteria)/N</a:t>
                </a:r>
              </a:p>
              <a:p>
                <a:pPr marL="137160" indent="0">
                  <a:buNone/>
                </a:pPr>
                <a:endParaRPr lang="en-US" sz="160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752" y="1352550"/>
                <a:ext cx="8242618" cy="3048000"/>
              </a:xfrm>
              <a:blipFill>
                <a:blip r:embed="rId2"/>
                <a:stretch>
                  <a:fillRect l="-1405" t="-2200" r="-37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71462"/>
            <a:ext cx="8229600" cy="3105375"/>
          </a:xfrm>
        </p:spPr>
        <p:txBody>
          <a:bodyPr/>
          <a:lstStyle/>
          <a:p>
            <a:r>
              <a:rPr lang="de-CH" dirty="0"/>
              <a:t>Motivation and background</a:t>
            </a:r>
          </a:p>
          <a:p>
            <a:r>
              <a:rPr lang="de-CH" dirty="0"/>
              <a:t>Overview of PoS framework</a:t>
            </a:r>
          </a:p>
          <a:p>
            <a:r>
              <a:rPr lang="de-CH" dirty="0" smtClean="0"/>
              <a:t>Key steps in the PoS assessment</a:t>
            </a:r>
          </a:p>
          <a:p>
            <a:r>
              <a:rPr lang="de-CH" smtClean="0"/>
              <a:t>Eliciting </a:t>
            </a:r>
            <a:r>
              <a:rPr lang="de-CH" dirty="0" smtClean="0"/>
              <a:t>expert opinion on several related quantities of interest</a:t>
            </a:r>
            <a:endParaRPr lang="de-CH" dirty="0"/>
          </a:p>
          <a:p>
            <a:r>
              <a:rPr lang="de-CH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Assessment of </a:t>
            </a:r>
            <a:r>
              <a:rPr lang="en-US" sz="2400" dirty="0" err="1"/>
              <a:t>PoS</a:t>
            </a:r>
            <a:r>
              <a:rPr lang="en-US" sz="2400" dirty="0"/>
              <a:t> is more complex when there are differences between </a:t>
            </a:r>
            <a:r>
              <a:rPr lang="en-US" sz="2400" dirty="0" smtClean="0"/>
              <a:t>Phase 2 </a:t>
            </a:r>
            <a:r>
              <a:rPr lang="en-US" sz="2400" dirty="0"/>
              <a:t>and </a:t>
            </a:r>
            <a:r>
              <a:rPr lang="en-US" sz="2400" dirty="0" smtClean="0"/>
              <a:t>Phase 3 </a:t>
            </a:r>
            <a:r>
              <a:rPr lang="en-US" sz="2400" dirty="0"/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8813"/>
            <a:ext cx="4595648" cy="32541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Different phases can use different: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Endpoints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Patient populations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Comparator arms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Dose regimens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Relate </a:t>
            </a:r>
            <a:r>
              <a:rPr lang="en-US" dirty="0" smtClean="0"/>
              <a:t>Phase 2 </a:t>
            </a:r>
            <a:r>
              <a:rPr lang="en-US" dirty="0"/>
              <a:t>data to pivotal </a:t>
            </a:r>
            <a:r>
              <a:rPr lang="en-US" dirty="0" smtClean="0"/>
              <a:t>quantities of interest </a:t>
            </a:r>
            <a:r>
              <a:rPr lang="en-US" dirty="0"/>
              <a:t>by </a:t>
            </a:r>
            <a:r>
              <a:rPr lang="en-US" b="1" dirty="0">
                <a:solidFill>
                  <a:srgbClr val="00B050"/>
                </a:solidFill>
              </a:rPr>
              <a:t>eliciting expert opinion.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 discuss this further in the 2</a:t>
            </a:r>
            <a:r>
              <a:rPr lang="en-US" baseline="30000" dirty="0" smtClean="0"/>
              <a:t>nd</a:t>
            </a:r>
            <a:r>
              <a:rPr lang="en-US" dirty="0" smtClean="0"/>
              <a:t> part of the presentation.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endParaRPr lang="en-US" sz="160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20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 flipH="1">
            <a:off x="5250783" y="1722521"/>
            <a:ext cx="3661442" cy="2529840"/>
            <a:chOff x="5867400" y="1583531"/>
            <a:chExt cx="3044825" cy="2529840"/>
          </a:xfrm>
        </p:grpSpPr>
        <p:pic>
          <p:nvPicPr>
            <p:cNvPr id="1026" name="Picture 2" descr="Image result for cartoon images bridging between two pla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583531"/>
              <a:ext cx="3044825" cy="228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67400" y="3867150"/>
              <a:ext cx="304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Source: Joe Cartoon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0" y="2721396"/>
            <a:ext cx="12758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/>
              <a:t>Phase 3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cs typeface="Arial"/>
              </a:rPr>
              <a:t>Estimands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30595" y="2723572"/>
            <a:ext cx="111717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cs typeface="Arial"/>
              </a:rPr>
              <a:t>Phase 2</a:t>
            </a:r>
            <a:r>
              <a:rPr lang="en-US" dirty="0">
                <a:cs typeface="Arial"/>
              </a:rPr>
              <a:t/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data</a:t>
            </a:r>
            <a:endParaRPr lang="en-US" dirty="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41DE242B-3DF4-4BE9-8439-1A3F2F58B591}"/>
              </a:ext>
            </a:extLst>
          </p:cNvPr>
          <p:cNvSpPr/>
          <p:nvPr/>
        </p:nvSpPr>
        <p:spPr>
          <a:xfrm>
            <a:off x="6204806" y="1897681"/>
            <a:ext cx="1953086" cy="731520"/>
          </a:xfrm>
          <a:prstGeom prst="curvedDownArrow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57" y="1662384"/>
            <a:ext cx="8229600" cy="960919"/>
          </a:xfrm>
        </p:spPr>
        <p:txBody>
          <a:bodyPr>
            <a:normAutofit/>
          </a:bodyPr>
          <a:lstStyle/>
          <a:p>
            <a:r>
              <a:rPr lang="en-US" sz="2800"/>
              <a:t>Step 3: Accounting for risks beyond pivotal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21</a:t>
            </a:fld>
            <a:endParaRPr lang="uk-UA"/>
          </a:p>
        </p:txBody>
      </p:sp>
      <p:grpSp>
        <p:nvGrpSpPr>
          <p:cNvPr id="3" name="Group 2"/>
          <p:cNvGrpSpPr/>
          <p:nvPr/>
        </p:nvGrpSpPr>
        <p:grpSpPr>
          <a:xfrm>
            <a:off x="688005" y="2935324"/>
            <a:ext cx="7767990" cy="837027"/>
            <a:chOff x="596565" y="2935324"/>
            <a:chExt cx="7767990" cy="837027"/>
          </a:xfrm>
        </p:grpSpPr>
        <p:grpSp>
          <p:nvGrpSpPr>
            <p:cNvPr id="6" name="Group 5"/>
            <p:cNvGrpSpPr/>
            <p:nvPr/>
          </p:nvGrpSpPr>
          <p:grpSpPr>
            <a:xfrm>
              <a:off x="688022" y="2935324"/>
              <a:ext cx="7380395" cy="732140"/>
              <a:chOff x="1420881" y="3156356"/>
              <a:chExt cx="5383367" cy="732140"/>
            </a:xfrm>
          </p:grpSpPr>
          <p:cxnSp>
            <p:nvCxnSpPr>
              <p:cNvPr id="9" name="Straight Arrow Connector 8"/>
              <p:cNvCxnSpPr>
                <a:stCxn id="17" idx="3"/>
                <a:endCxn id="46" idx="1"/>
              </p:cNvCxnSpPr>
              <p:nvPr/>
            </p:nvCxnSpPr>
            <p:spPr>
              <a:xfrm>
                <a:off x="4919639" y="3637652"/>
                <a:ext cx="58846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20" idx="3"/>
                <a:endCxn id="17" idx="1"/>
              </p:cNvCxnSpPr>
              <p:nvPr/>
            </p:nvCxnSpPr>
            <p:spPr>
              <a:xfrm>
                <a:off x="3173566" y="3637652"/>
                <a:ext cx="39607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569638" y="3386808"/>
                <a:ext cx="1350000" cy="501688"/>
              </a:xfrm>
              <a:prstGeom prst="rect">
                <a:avLst/>
              </a:prstGeom>
              <a:solidFill>
                <a:srgbClr val="CC9900"/>
              </a:solidFill>
              <a:ln w="12700">
                <a:solidFill>
                  <a:srgbClr val="66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000" tIns="54000" rIns="54000" bIns="54000" rtlCol="0" anchor="t">
                <a:noAutofit/>
              </a:bodyPr>
              <a:lstStyle/>
              <a:p>
                <a:pPr algn="ctr">
                  <a:spcAft>
                    <a:spcPts val="225"/>
                  </a:spcAft>
                </a:pPr>
                <a:r>
                  <a:rPr lang="en-GB" sz="1200" b="1"/>
                  <a:t>Adjustment algorithm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31897" y="3386808"/>
                <a:ext cx="1541669" cy="501688"/>
              </a:xfrm>
              <a:prstGeom prst="rect">
                <a:avLst/>
              </a:prstGeom>
              <a:solidFill>
                <a:srgbClr val="CC9900"/>
              </a:solidFill>
              <a:ln w="12700">
                <a:solidFill>
                  <a:srgbClr val="66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000" tIns="54000" rIns="54000" bIns="54000" rtlCol="0" anchor="t">
                <a:noAutofit/>
              </a:bodyPr>
              <a:lstStyle/>
              <a:p>
                <a:pPr marL="136922" indent="-136922" algn="ctr">
                  <a:spcAft>
                    <a:spcPts val="225"/>
                  </a:spcAft>
                </a:pPr>
                <a:r>
                  <a:rPr lang="en-GB" sz="1200" b="1"/>
                  <a:t>	Beyond Pivotal / Phase 3 risks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420881" y="3244182"/>
                <a:ext cx="272099" cy="429552"/>
              </a:xfrm>
              <a:prstGeom prst="ellipse">
                <a:avLst/>
              </a:prstGeom>
              <a:solidFill>
                <a:srgbClr val="6644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200" b="1"/>
                  <a:t>3</a:t>
                </a:r>
                <a:endParaRPr lang="en-US" sz="1200" b="1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508104" y="3156356"/>
                <a:ext cx="1296144" cy="363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chemeClr val="tx1"/>
                    </a:solidFill>
                  </a:rPr>
                  <a:t>Step 3 </a:t>
                </a:r>
                <a:r>
                  <a:rPr lang="en-GB" sz="1200" b="1" err="1">
                    <a:solidFill>
                      <a:schemeClr val="tx1"/>
                    </a:solidFill>
                  </a:rPr>
                  <a:t>PoS</a:t>
                </a:r>
                <a:r>
                  <a:rPr lang="en-GB" sz="1200" b="1">
                    <a:solidFill>
                      <a:schemeClr val="tx1"/>
                    </a:solidFill>
                  </a:rPr>
                  <a:t> estimate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5508104" y="3559208"/>
                <a:ext cx="1296144" cy="180002"/>
                <a:chOff x="4644008" y="1807722"/>
                <a:chExt cx="1296144" cy="180002"/>
              </a:xfrm>
            </p:grpSpPr>
            <p:sp>
              <p:nvSpPr>
                <p:cNvPr id="45" name="Pentagon 44"/>
                <p:cNvSpPr/>
                <p:nvPr/>
              </p:nvSpPr>
              <p:spPr>
                <a:xfrm>
                  <a:off x="5040080" y="1807722"/>
                  <a:ext cx="900072" cy="180000"/>
                </a:xfrm>
                <a:prstGeom prst="homePlate">
                  <a:avLst/>
                </a:prstGeom>
                <a:solidFill>
                  <a:srgbClr val="CC9900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1000" rIns="81000" rtlCol="0" anchor="ctr"/>
                <a:lstStyle/>
                <a:p>
                  <a:pPr algn="r"/>
                  <a:endParaRPr lang="en-US" sz="675"/>
                </a:p>
              </p:txBody>
            </p:sp>
            <p:sp>
              <p:nvSpPr>
                <p:cNvPr id="46" name="Pentagon 45"/>
                <p:cNvSpPr/>
                <p:nvPr/>
              </p:nvSpPr>
              <p:spPr>
                <a:xfrm>
                  <a:off x="4644008" y="1807723"/>
                  <a:ext cx="504000" cy="180001"/>
                </a:xfrm>
                <a:prstGeom prst="homePlat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1000" rIns="81000" rtlCol="0" anchor="ctr"/>
                <a:lstStyle/>
                <a:p>
                  <a:pPr algn="r"/>
                  <a:endParaRPr lang="en-US" sz="675"/>
                </a:p>
              </p:txBody>
            </p:sp>
          </p:grpSp>
        </p:grpSp>
        <p:sp>
          <p:nvSpPr>
            <p:cNvPr id="86" name="Rounded Rectangle 85"/>
            <p:cNvSpPr/>
            <p:nvPr/>
          </p:nvSpPr>
          <p:spPr>
            <a:xfrm>
              <a:off x="596565" y="2978606"/>
              <a:ext cx="7767990" cy="79374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Program team </a:t>
            </a:r>
            <a:r>
              <a:rPr lang="en-US" sz="2400" dirty="0"/>
              <a:t>fills in scorecard rating their project on 5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457200" y="1165542"/>
            <a:ext cx="4023360" cy="2286000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Rate project low / medium / high risk on: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Alignment with key regulator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Unaccounted safety risks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sz="1600" dirty="0"/>
              <a:t>Quality &amp; compliance risks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sz="1600" dirty="0"/>
              <a:t>Technical development risks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/>
              <a:t>Market access risks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4355" y="3867150"/>
            <a:ext cx="829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Benchmark chance of success in submission (from Step 1) is adjusted according to risk profile. Adjustment is based on an elicitation survey involving 30 </a:t>
            </a:r>
            <a:r>
              <a:rPr lang="en-US" sz="1600" dirty="0" smtClean="0"/>
              <a:t>internal </a:t>
            </a:r>
            <a:r>
              <a:rPr lang="en-US" sz="1600" dirty="0"/>
              <a:t>experts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8709" y="1166095"/>
            <a:ext cx="4028091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Examples: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Non-endorsed primary endpoint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Safety risk found in pre-clinical study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Inexperienced sites to be used in Ph3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Different inhalers used in Ph2 &amp; Ph3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Additional </a:t>
            </a:r>
            <a:r>
              <a:rPr lang="en-US" sz="1600" dirty="0" err="1" smtClean="0"/>
              <a:t>QoL</a:t>
            </a:r>
            <a:r>
              <a:rPr lang="en-US" sz="1600" dirty="0" smtClean="0"/>
              <a:t> </a:t>
            </a:r>
            <a:r>
              <a:rPr lang="en-US" sz="1600" dirty="0"/>
              <a:t>endpoint </a:t>
            </a:r>
            <a:r>
              <a:rPr lang="en-US" sz="1600" dirty="0" smtClean="0"/>
              <a:t>required </a:t>
            </a:r>
            <a:r>
              <a:rPr lang="en-US" sz="1600" dirty="0"/>
              <a:t>for access unlikely to meet TPP </a:t>
            </a:r>
          </a:p>
        </p:txBody>
      </p:sp>
    </p:spTree>
    <p:extLst>
      <p:ext uri="{BB962C8B-B14F-4D97-AF65-F5344CB8AC3E}">
        <p14:creationId xmlns:p14="http://schemas.microsoft.com/office/powerpoint/2010/main" val="2493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22" y="1628984"/>
            <a:ext cx="8229600" cy="96091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Step 4: In exceptional cases, apply an adjustment in case of </a:t>
            </a:r>
            <a:r>
              <a:rPr lang="en-US" sz="2800" dirty="0" smtClean="0"/>
              <a:t>risks / data </a:t>
            </a:r>
            <a:r>
              <a:rPr lang="en-US" sz="2800" dirty="0"/>
              <a:t>unaccounted for in Steps </a:t>
            </a:r>
            <a:r>
              <a:rPr lang="en-US" sz="2800" dirty="0" smtClean="0"/>
              <a:t>1-3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23</a:t>
            </a:fld>
            <a:endParaRPr lang="uk-UA"/>
          </a:p>
        </p:txBody>
      </p:sp>
      <p:grpSp>
        <p:nvGrpSpPr>
          <p:cNvPr id="3" name="Group 2"/>
          <p:cNvGrpSpPr/>
          <p:nvPr/>
        </p:nvGrpSpPr>
        <p:grpSpPr>
          <a:xfrm>
            <a:off x="688005" y="2979414"/>
            <a:ext cx="7767990" cy="793745"/>
            <a:chOff x="573722" y="2979414"/>
            <a:chExt cx="7767990" cy="793745"/>
          </a:xfrm>
        </p:grpSpPr>
        <p:sp>
          <p:nvSpPr>
            <p:cNvPr id="86" name="Rounded Rectangle 85"/>
            <p:cNvSpPr/>
            <p:nvPr/>
          </p:nvSpPr>
          <p:spPr>
            <a:xfrm>
              <a:off x="573722" y="2979414"/>
              <a:ext cx="7767990" cy="79374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9" idx="3"/>
              <a:endCxn id="24" idx="1"/>
            </p:cNvCxnSpPr>
            <p:nvPr/>
          </p:nvCxnSpPr>
          <p:spPr>
            <a:xfrm flipV="1">
              <a:off x="5338127" y="3459074"/>
              <a:ext cx="785072" cy="39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0" idx="3"/>
              <a:endCxn id="19" idx="1"/>
            </p:cNvCxnSpPr>
            <p:nvPr/>
          </p:nvCxnSpPr>
          <p:spPr>
            <a:xfrm>
              <a:off x="2952027" y="3462986"/>
              <a:ext cx="6024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554520" y="3256436"/>
              <a:ext cx="1783607" cy="4131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GB" sz="1200" b="1"/>
                <a:t>Subjective adjustment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1038" y="3256436"/>
              <a:ext cx="2030989" cy="4131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>
              <a:noAutofit/>
            </a:bodyPr>
            <a:lstStyle/>
            <a:p>
              <a:pPr marL="136922" indent="-136922">
                <a:spcAft>
                  <a:spcPts val="225"/>
                </a:spcAft>
              </a:pPr>
              <a:r>
                <a:rPr lang="en-GB" sz="600" b="1"/>
                <a:t>	</a:t>
              </a:r>
              <a:r>
                <a:rPr lang="en-GB" sz="1200" b="1"/>
                <a:t>Unaccounted risks / data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17892" y="3164196"/>
              <a:ext cx="359495" cy="272099"/>
            </a:xfrm>
            <a:prstGeom prst="ellipse">
              <a:avLst/>
            </a:prstGeom>
            <a:solidFill>
              <a:srgbClr val="663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4</a:t>
              </a:r>
              <a:endParaRPr lang="en-US" sz="1200" b="1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6717640" y="3369074"/>
              <a:ext cx="1189166" cy="180000"/>
            </a:xfrm>
            <a:prstGeom prst="homePlate">
              <a:avLst/>
            </a:prstGeom>
            <a:solidFill>
              <a:srgbClr val="FF66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rIns="81000" rtlCol="0" anchor="ctr"/>
            <a:lstStyle/>
            <a:p>
              <a:pPr algn="r"/>
              <a:endParaRPr lang="en-US" sz="675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6123199" y="3369074"/>
              <a:ext cx="665880" cy="180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rIns="81000" rtlCol="0" anchor="ctr"/>
            <a:lstStyle/>
            <a:p>
              <a:pPr algn="r"/>
              <a:endParaRPr lang="en-US" sz="675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20262" y="3021376"/>
              <a:ext cx="2305847" cy="2616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Final </a:t>
              </a:r>
              <a:r>
                <a:rPr lang="en-GB" sz="1100" b="1" dirty="0" err="1">
                  <a:solidFill>
                    <a:schemeClr val="tx1"/>
                  </a:solidFill>
                </a:rPr>
                <a:t>PoS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estimate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895350"/>
            <a:ext cx="8229600" cy="3581400"/>
          </a:xfrm>
        </p:spPr>
        <p:txBody>
          <a:bodyPr vert="horz" lIns="0" tIns="0" rIns="0" bIns="0" spcCol="182880" rtlCol="0" anchor="t">
            <a:normAutofit fontScale="92500" lnSpcReduction="10000"/>
          </a:bodyPr>
          <a:lstStyle/>
          <a:p>
            <a:r>
              <a:rPr lang="en-US" dirty="0"/>
              <a:t>Weight-loss drug called </a:t>
            </a:r>
            <a:r>
              <a:rPr lang="en-US" dirty="0" err="1"/>
              <a:t>ThinFast</a:t>
            </a:r>
            <a:endParaRPr lang="en-US" dirty="0"/>
          </a:p>
          <a:p>
            <a:pPr lvl="1"/>
            <a:r>
              <a:rPr lang="en-US" dirty="0"/>
              <a:t>Small molecule, orally administered enzyme new molecular entity</a:t>
            </a:r>
          </a:p>
          <a:p>
            <a:pPr lvl="1"/>
            <a:r>
              <a:rPr lang="en-US" dirty="0"/>
              <a:t>Part of the metabolic therapeutic area</a:t>
            </a:r>
          </a:p>
          <a:p>
            <a:pPr lvl="1"/>
            <a:r>
              <a:rPr lang="en-US" dirty="0" smtClean="0"/>
              <a:t>Health Authority </a:t>
            </a:r>
            <a:r>
              <a:rPr lang="en-US" dirty="0"/>
              <a:t>has mild concerns regarding the plan to have a single Phase 3 study</a:t>
            </a:r>
          </a:p>
          <a:p>
            <a:r>
              <a:rPr lang="en-US" dirty="0"/>
              <a:t>Endpoint is “Weight Loss after 1 year (in kg)”</a:t>
            </a:r>
          </a:p>
          <a:p>
            <a:pPr lvl="1"/>
            <a:r>
              <a:rPr lang="en-US" dirty="0"/>
              <a:t>Used in both Phase 2b and Phase 3</a:t>
            </a:r>
          </a:p>
          <a:p>
            <a:pPr lvl="1"/>
            <a:r>
              <a:rPr lang="en-US" dirty="0"/>
              <a:t>Continuous endpoint: measured as difference in average change (vs placebo)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Null treatment effect: 0kg; TPP base case: 10kg</a:t>
            </a:r>
          </a:p>
          <a:p>
            <a:pPr lvl="1"/>
            <a:r>
              <a:rPr lang="en-US" dirty="0"/>
              <a:t>Standard deviation is known: 10kg</a:t>
            </a:r>
          </a:p>
          <a:p>
            <a:r>
              <a:rPr lang="en-US" dirty="0"/>
              <a:t>Promising Phase 2b result: 12kg, 95%-CI: (0kg,24kg)</a:t>
            </a:r>
          </a:p>
          <a:p>
            <a:r>
              <a:rPr lang="en-US" dirty="0"/>
              <a:t>One Phase 3 trial is planned</a:t>
            </a:r>
          </a:p>
          <a:p>
            <a:pPr lvl="1"/>
            <a:r>
              <a:rPr lang="en-US" dirty="0"/>
              <a:t>Sample size: 100 patients per arm</a:t>
            </a:r>
          </a:p>
          <a:p>
            <a:pPr lvl="1"/>
            <a:r>
              <a:rPr lang="en-US" dirty="0"/>
              <a:t>Testing at one-sided significance level of 0.025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6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Example: Step 1 of the </a:t>
            </a:r>
            <a:r>
              <a:rPr lang="en-US" sz="2400" dirty="0" err="1" smtClean="0"/>
              <a:t>PoS</a:t>
            </a:r>
            <a:r>
              <a:rPr lang="en-US" sz="2400" dirty="0" smtClean="0"/>
              <a:t> assessment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25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" y="1697754"/>
            <a:ext cx="4001335" cy="2907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7753"/>
            <a:ext cx="3962400" cy="2907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9225" y="949990"/>
            <a:ext cx="400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Benchmark prob. of successful Ph3 = 47%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949990"/>
            <a:ext cx="398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Benchmark prob. of approval after submission = 77%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Example: Step 2 of the </a:t>
            </a:r>
            <a:r>
              <a:rPr lang="en-US" sz="2400" dirty="0" err="1" smtClean="0"/>
              <a:t>PoS</a:t>
            </a:r>
            <a:r>
              <a:rPr lang="en-US" sz="2400" dirty="0" smtClean="0"/>
              <a:t> assessment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26</a:t>
            </a:fld>
            <a:endParaRPr lang="uk-UA"/>
          </a:p>
        </p:txBody>
      </p:sp>
      <p:graphicFrame>
        <p:nvGraphicFramePr>
          <p:cNvPr id="26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80407"/>
              </p:ext>
            </p:extLst>
          </p:nvPr>
        </p:nvGraphicFramePr>
        <p:xfrm>
          <a:off x="457200" y="837610"/>
          <a:ext cx="8229598" cy="1706880"/>
        </p:xfrm>
        <a:graphic>
          <a:graphicData uri="http://schemas.openxmlformats.org/drawingml/2006/table">
            <a:tbl>
              <a:tblPr firstRow="1" bandRow="1">
                <a:tableStyleId>{1C5780E6-A8F4-46B0-B82D-9E7F56C639EF}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spc="0" baseline="0" dirty="0" smtClean="0">
                          <a:solidFill>
                            <a:srgbClr val="00B050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Set-up prior </a:t>
                      </a:r>
                      <a:r>
                        <a:rPr lang="mr-IN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–</a:t>
                      </a:r>
                      <a:r>
                        <a:rPr lang="en-US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 </a:t>
                      </a:r>
                      <a:r>
                        <a:rPr lang="en-US" sz="1600" b="1" i="0" spc="0" baseline="0" dirty="0" smtClean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Mixture prior calibrated to 32% benchmark probability of efficacy success in Ph2b &amp; Ph3</a:t>
                      </a:r>
                      <a:endParaRPr lang="en-US" sz="1600" b="1" i="0" spc="0" baseline="0" dirty="0">
                        <a:solidFill>
                          <a:schemeClr val="tx1"/>
                        </a:solidFill>
                        <a:latin typeface="+mn-lt"/>
                        <a:ea typeface="Arial Regular" charset="0"/>
                        <a:cs typeface="Arial Regular" charset="0"/>
                      </a:endParaRPr>
                    </a:p>
                  </a:txBody>
                  <a:tcPr marL="0" marR="182880" marT="0" marB="0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spc="0" baseline="0" dirty="0" smtClean="0">
                          <a:solidFill>
                            <a:srgbClr val="00B050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Update prior with Ph2b data </a:t>
                      </a:r>
                      <a:r>
                        <a:rPr lang="mr-IN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–</a:t>
                      </a:r>
                      <a:r>
                        <a:rPr lang="en-US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 </a:t>
                      </a:r>
                      <a:r>
                        <a:rPr lang="en-US" sz="1600" b="1" i="0" spc="0" baseline="0" dirty="0" smtClean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Derive MAP prior for treatment effect in Ph3 given Ph2b result: estimate = 12kg, 95% CI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0kg, 24kg)</a:t>
                      </a:r>
                      <a:endParaRPr lang="en-US" sz="1600" b="0" i="1" spc="30" baseline="0" dirty="0">
                        <a:solidFill>
                          <a:schemeClr val="tx1"/>
                        </a:solidFill>
                        <a:latin typeface="Arial Regular" charset="0"/>
                        <a:ea typeface="Arial Regular" charset="0"/>
                        <a:cs typeface="Arial Regular" charset="0"/>
                      </a:endParaRPr>
                    </a:p>
                  </a:txBody>
                  <a:tcPr marL="137160" marR="182880" marT="0" marB="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spc="0" baseline="0" dirty="0" smtClean="0">
                          <a:solidFill>
                            <a:srgbClr val="00B050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Predict Ph3 </a:t>
                      </a:r>
                      <a:r>
                        <a:rPr lang="mr-IN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–</a:t>
                      </a:r>
                      <a:r>
                        <a:rPr lang="en-US" sz="1600" b="1" i="0" spc="0" baseline="0" dirty="0">
                          <a:solidFill>
                            <a:schemeClr val="tx1"/>
                          </a:solidFill>
                          <a:latin typeface="+mn-lt"/>
                          <a:ea typeface="Arial Regular" charset="0"/>
                          <a:cs typeface="Arial Regular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Predictive distribution for the treatment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effect estimate that will be observed at the end of Ph3.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Prob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no safety showstopper = 92%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82880" marT="0" marB="0">
                    <a:lnL w="1905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ight Triangle 26"/>
          <p:cNvSpPr/>
          <p:nvPr/>
        </p:nvSpPr>
        <p:spPr>
          <a:xfrm rot="13500000">
            <a:off x="2913235" y="1602297"/>
            <a:ext cx="155385" cy="152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28" name="Right Triangle 27"/>
          <p:cNvSpPr/>
          <p:nvPr/>
        </p:nvSpPr>
        <p:spPr>
          <a:xfrm rot="13500000">
            <a:off x="5748603" y="1602973"/>
            <a:ext cx="155385" cy="152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502066" y="2557964"/>
            <a:ext cx="0" cy="1518230"/>
          </a:xfrm>
          <a:prstGeom prst="line">
            <a:avLst/>
          </a:prstGeom>
          <a:ln w="444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51780" y="3151415"/>
            <a:ext cx="737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TPP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6" y="2613503"/>
            <a:ext cx="2816041" cy="2168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927" y="2510790"/>
            <a:ext cx="2800274" cy="237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114" y="2517669"/>
            <a:ext cx="2751685" cy="2178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1" y="4702373"/>
            <a:ext cx="30013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Effect estimate in Ph3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33787" y="4803497"/>
            <a:ext cx="30013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Difference in means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36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Example: Step 3 of the </a:t>
            </a:r>
            <a:r>
              <a:rPr lang="en-US" sz="2400" dirty="0" err="1" smtClean="0"/>
              <a:t>PoS</a:t>
            </a:r>
            <a:r>
              <a:rPr lang="en-US" sz="2400" dirty="0" smtClean="0"/>
              <a:t> assessment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10600" cy="3657600"/>
          </a:xfrm>
        </p:spPr>
        <p:txBody>
          <a:bodyPr vert="horz" lIns="0" tIns="0" rIns="0" bIns="0" spcCol="182880" rtlCol="0" anchor="t">
            <a:normAutofit/>
          </a:bodyPr>
          <a:lstStyle/>
          <a:p>
            <a:r>
              <a:rPr lang="en-US" sz="1600" dirty="0" smtClean="0"/>
              <a:t>Project </a:t>
            </a:r>
            <a:r>
              <a:rPr lang="en-US" sz="1600" dirty="0"/>
              <a:t>was assigned the following risk </a:t>
            </a:r>
            <a:r>
              <a:rPr lang="en-US" sz="1600" dirty="0" smtClean="0"/>
              <a:t>ratings by the team:</a:t>
            </a:r>
            <a:endParaRPr lang="en-US" sz="1600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Alignment with Key </a:t>
            </a:r>
            <a:r>
              <a:rPr lang="en-US" dirty="0"/>
              <a:t>regulator:   </a:t>
            </a:r>
            <a:r>
              <a:rPr lang="en-US" dirty="0" smtClean="0">
                <a:solidFill>
                  <a:srgbClr val="FFC000"/>
                </a:solidFill>
              </a:rPr>
              <a:t>Medium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Unaccounted </a:t>
            </a:r>
            <a:r>
              <a:rPr lang="en-US" dirty="0"/>
              <a:t>safety risks:     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Low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Quality &amp; compliance risks:   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Low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Technical development risks: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Low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Unaccounted TPP risks:        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Low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sz="1600" dirty="0" smtClean="0"/>
              <a:t>Given this information, </a:t>
            </a:r>
            <a:r>
              <a:rPr lang="en-US" sz="1600" dirty="0" err="1" smtClean="0"/>
              <a:t>Pr</a:t>
            </a:r>
            <a:r>
              <a:rPr lang="en-US" sz="1600" dirty="0" smtClean="0"/>
              <a:t>(Approval </a:t>
            </a:r>
            <a:r>
              <a:rPr lang="en-US" sz="1600" dirty="0"/>
              <a:t>&amp; TPP | Pivotal Efficacy, Safety</a:t>
            </a:r>
            <a:r>
              <a:rPr lang="en-US" sz="1600" dirty="0" smtClean="0"/>
              <a:t>) = 0.76</a:t>
            </a:r>
          </a:p>
          <a:p>
            <a:pPr marL="0" indent="0">
              <a:buNone/>
            </a:pPr>
            <a:r>
              <a:rPr lang="en-US" sz="1600" b="1" dirty="0" err="1"/>
              <a:t>PoS</a:t>
            </a:r>
            <a:r>
              <a:rPr lang="en-US" sz="1600" dirty="0"/>
              <a:t> = </a:t>
            </a:r>
            <a:r>
              <a:rPr lang="en-US" sz="1600" dirty="0" err="1"/>
              <a:t>Pr</a:t>
            </a:r>
            <a:r>
              <a:rPr lang="en-US" sz="1600" dirty="0"/>
              <a:t>(Pivotal Efficacy)  *  </a:t>
            </a:r>
            <a:r>
              <a:rPr lang="en-US" sz="1600" dirty="0" err="1"/>
              <a:t>Pr</a:t>
            </a:r>
            <a:r>
              <a:rPr lang="en-US" sz="1600" dirty="0"/>
              <a:t>(Pivotal Safety) *  </a:t>
            </a:r>
            <a:r>
              <a:rPr lang="en-US" sz="1600" dirty="0" err="1"/>
              <a:t>Pr</a:t>
            </a:r>
            <a:r>
              <a:rPr lang="en-US" sz="1600" dirty="0"/>
              <a:t>(Approval &amp; TPP | Pivotal Efficacy, Safety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=  0.46 * 0.92 * 0.76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=  </a:t>
            </a:r>
            <a:r>
              <a:rPr lang="en-US" sz="1600" b="1" dirty="0" smtClean="0"/>
              <a:t>0.322</a:t>
            </a:r>
            <a:r>
              <a:rPr lang="en-US" sz="1600" dirty="0" smtClean="0"/>
              <a:t>  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2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Eliciting expert opinion on several related quantities of interest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12594" y="3638550"/>
            <a:ext cx="3119411" cy="1217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on top of standard of care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4988" y="2449961"/>
            <a:ext cx="3119411" cy="1217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on top of standard of care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Elicitation: An example of a drug development program in asthma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Fevipiprant </a:t>
            </a:r>
            <a:r>
              <a:rPr lang="en-US" dirty="0"/>
              <a:t>in </a:t>
            </a:r>
            <a:r>
              <a:rPr lang="en-US" dirty="0" smtClean="0"/>
              <a:t>asthma</a:t>
            </a:r>
            <a:endParaRPr lang="en-US" dirty="0"/>
          </a:p>
          <a:p>
            <a:r>
              <a:rPr lang="en-US" dirty="0" smtClean="0"/>
              <a:t>Pilot for PoS framework at Novartis</a:t>
            </a:r>
          </a:p>
          <a:p>
            <a:r>
              <a:rPr lang="en-US" dirty="0" smtClean="0"/>
              <a:t>PoS calculation finished just before</a:t>
            </a:r>
            <a:br>
              <a:rPr lang="en-US" dirty="0" smtClean="0"/>
            </a:br>
            <a:r>
              <a:rPr lang="en-US" dirty="0" smtClean="0"/>
              <a:t>database lock for Phase 3 studies</a:t>
            </a:r>
          </a:p>
          <a:p>
            <a:pPr lvl="1"/>
            <a:r>
              <a:rPr lang="en-US" dirty="0" smtClean="0"/>
              <a:t>Avoids bias of knowing Phase 3</a:t>
            </a:r>
            <a:br>
              <a:rPr lang="en-US" dirty="0" smtClean="0"/>
            </a:br>
            <a:r>
              <a:rPr lang="en-US" dirty="0" smtClean="0"/>
              <a:t>results (completely retrospective pilot)</a:t>
            </a:r>
          </a:p>
          <a:p>
            <a:pPr lvl="1"/>
            <a:r>
              <a:rPr lang="en-US" dirty="0" smtClean="0"/>
              <a:t>Quick assessment of whether PoS</a:t>
            </a:r>
            <a:br>
              <a:rPr lang="en-US" dirty="0" smtClean="0"/>
            </a:br>
            <a:r>
              <a:rPr lang="en-US" dirty="0" smtClean="0"/>
              <a:t>and expert judgments made sense</a:t>
            </a:r>
          </a:p>
          <a:p>
            <a:pPr lvl="1"/>
            <a:r>
              <a:rPr lang="en-US" dirty="0" smtClean="0"/>
              <a:t>But, more knowledge than when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decision to start Phase 3 was taken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7" name="Pentagon 6"/>
          <p:cNvSpPr/>
          <p:nvPr/>
        </p:nvSpPr>
        <p:spPr>
          <a:xfrm>
            <a:off x="5486400" y="1495437"/>
            <a:ext cx="2971800" cy="3048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Fevipiprant 450 mg QD</a:t>
            </a:r>
            <a:endParaRPr lang="en-GB" dirty="0"/>
          </a:p>
        </p:txBody>
      </p:sp>
      <p:sp>
        <p:nvSpPr>
          <p:cNvPr id="8" name="Pentagon 7"/>
          <p:cNvSpPr/>
          <p:nvPr/>
        </p:nvSpPr>
        <p:spPr>
          <a:xfrm>
            <a:off x="5486400" y="1833212"/>
            <a:ext cx="2971800" cy="274033"/>
          </a:xfrm>
          <a:prstGeom prst="homePlate">
            <a:avLst/>
          </a:prstGeom>
          <a:solidFill>
            <a:srgbClr val="FB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Fevipiprant 150 mg QD</a:t>
            </a:r>
            <a:endParaRPr lang="en-GB" dirty="0"/>
          </a:p>
        </p:txBody>
      </p:sp>
      <p:sp>
        <p:nvSpPr>
          <p:cNvPr id="9" name="Pentagon 8"/>
          <p:cNvSpPr/>
          <p:nvPr/>
        </p:nvSpPr>
        <p:spPr>
          <a:xfrm>
            <a:off x="5486400" y="2134779"/>
            <a:ext cx="2971800" cy="275058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Placebo</a:t>
            </a:r>
            <a:endParaRPr lang="en-GB" dirty="0"/>
          </a:p>
        </p:txBody>
      </p:sp>
      <p:sp>
        <p:nvSpPr>
          <p:cNvPr id="10" name="Pentagon 9"/>
          <p:cNvSpPr/>
          <p:nvPr/>
        </p:nvSpPr>
        <p:spPr>
          <a:xfrm>
            <a:off x="5491516" y="2684895"/>
            <a:ext cx="2971800" cy="3048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Fevipiprant 450 mg QD</a:t>
            </a:r>
            <a:endParaRPr lang="en-GB" dirty="0"/>
          </a:p>
        </p:txBody>
      </p:sp>
      <p:sp>
        <p:nvSpPr>
          <p:cNvPr id="11" name="Pentagon 10"/>
          <p:cNvSpPr/>
          <p:nvPr/>
        </p:nvSpPr>
        <p:spPr>
          <a:xfrm>
            <a:off x="5491516" y="3022670"/>
            <a:ext cx="2971800" cy="274033"/>
          </a:xfrm>
          <a:prstGeom prst="homePlate">
            <a:avLst/>
          </a:prstGeom>
          <a:solidFill>
            <a:srgbClr val="FB5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Fevipiprant 150 mg QD</a:t>
            </a:r>
            <a:endParaRPr lang="en-GB" dirty="0"/>
          </a:p>
        </p:txBody>
      </p:sp>
      <p:sp>
        <p:nvSpPr>
          <p:cNvPr id="12" name="Pentagon 11"/>
          <p:cNvSpPr/>
          <p:nvPr/>
        </p:nvSpPr>
        <p:spPr>
          <a:xfrm>
            <a:off x="5491516" y="3324237"/>
            <a:ext cx="2971800" cy="275058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Placebo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419600" y="1366317"/>
            <a:ext cx="4267200" cy="31104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39837" y="2683406"/>
            <a:ext cx="2889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Fevipiprant asthma Ph3 program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4526878" y="2928854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LUSTER </a:t>
            </a:r>
            <a:r>
              <a:rPr lang="en-GB" sz="1200" dirty="0"/>
              <a:t>2 (NCT02563067)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4237379" y="1739396"/>
            <a:ext cx="188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LUSTER 1 (NCT02555683)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68185" y="3774459"/>
            <a:ext cx="3581399" cy="427200"/>
          </a:xfrm>
          <a:prstGeom prst="wedgeRoundRectCallout">
            <a:avLst>
              <a:gd name="adj1" fmla="val -33654"/>
              <a:gd name="adj2" fmla="val -83644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Two identical pivotal Ph3 1-year exacerbation RCTs (2/3 of patients with high blood eosinophil counts)</a:t>
            </a:r>
            <a:endParaRPr lang="en-GB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5485055" y="4238095"/>
            <a:ext cx="2820746" cy="1945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Other studies (ZEAL 1 &amp; 2, SPIRIT)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278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71550"/>
            <a:ext cx="3733800" cy="363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4648200" cy="23288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9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Promising results in smaller (early phase) trials are not always replicated by subsequent studies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14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success used for this pilot: Efficacy criteria required elicitation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Statistical significance in both exacerbations studies</a:t>
            </a:r>
          </a:p>
          <a:p>
            <a:pPr lvl="1"/>
            <a:r>
              <a:rPr lang="en-US" dirty="0" smtClean="0"/>
              <a:t>for one dose in both studies (same dose)</a:t>
            </a:r>
          </a:p>
          <a:p>
            <a:pPr lvl="1"/>
            <a:r>
              <a:rPr lang="en-US" dirty="0" smtClean="0"/>
              <a:t>for both asthma exacerbations and FEV1</a:t>
            </a:r>
          </a:p>
          <a:p>
            <a:pPr lvl="1"/>
            <a:r>
              <a:rPr lang="en-US" dirty="0" smtClean="0"/>
              <a:t>in high blood eosinophil count subgroup (comes first in testing procedure)</a:t>
            </a:r>
          </a:p>
          <a:p>
            <a:r>
              <a:rPr lang="en-US" dirty="0" smtClean="0"/>
              <a:t>No unexpected safety finding</a:t>
            </a:r>
          </a:p>
          <a:p>
            <a:r>
              <a:rPr lang="en-US" dirty="0" smtClean="0"/>
              <a:t>Approval</a:t>
            </a:r>
          </a:p>
          <a:p>
            <a:r>
              <a:rPr lang="en-US" dirty="0" smtClean="0"/>
              <a:t>Point estimates meeting target product profile (TPP) goals</a:t>
            </a:r>
          </a:p>
          <a:p>
            <a:pPr lvl="1"/>
            <a:r>
              <a:rPr lang="en-US" dirty="0" smtClean="0"/>
              <a:t>40% relative rate reduction (fixed effects meta-analysis of studies) for exacerbations</a:t>
            </a:r>
          </a:p>
          <a:p>
            <a:pPr lvl="1"/>
            <a:r>
              <a:rPr lang="en-US" dirty="0" smtClean="0"/>
              <a:t>120 mL difference to placebo for FEV1 </a:t>
            </a:r>
            <a:r>
              <a:rPr lang="en-US" dirty="0"/>
              <a:t>(fixed effects meta-analysis of studies) </a:t>
            </a:r>
            <a:endParaRPr lang="en-US" dirty="0" smtClean="0"/>
          </a:p>
          <a:p>
            <a:r>
              <a:rPr lang="en-US" dirty="0" smtClean="0"/>
              <a:t>Meeting other TPP goals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40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successful elicitation meeting requires careful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the questions</a:t>
            </a:r>
          </a:p>
          <a:p>
            <a:r>
              <a:rPr lang="en-US" dirty="0" smtClean="0"/>
              <a:t>Identifying the relevant evidence / assembling evidence </a:t>
            </a:r>
            <a:r>
              <a:rPr lang="en-US" dirty="0" err="1" smtClean="0"/>
              <a:t>dossiert</a:t>
            </a:r>
            <a:endParaRPr lang="en-US" dirty="0" smtClean="0"/>
          </a:p>
          <a:p>
            <a:r>
              <a:rPr lang="en-US" dirty="0" smtClean="0"/>
              <a:t>Selecting of experts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31</a:t>
            </a:fld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414486" y="3342455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B510D"/>
                </a:solidFill>
                <a:latin typeface="CMR10"/>
              </a:rPr>
              <a:t>28 May 2019</a:t>
            </a:r>
            <a:endParaRPr lang="en-GB" dirty="0">
              <a:solidFill>
                <a:srgbClr val="FB510D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86784" y="3938797"/>
            <a:ext cx="8200016" cy="5334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3692392"/>
            <a:ext cx="0" cy="250958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09118" y="3370441"/>
            <a:ext cx="154401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CMR10"/>
              </a:rPr>
              <a:t>12 </a:t>
            </a:r>
            <a:r>
              <a:rPr lang="en-GB" b="1" dirty="0" smtClean="0">
                <a:solidFill>
                  <a:srgbClr val="C00000"/>
                </a:solidFill>
                <a:latin typeface="CMR10"/>
              </a:rPr>
              <a:t>July 2019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 flipH="1">
            <a:off x="4875364" y="3739773"/>
            <a:ext cx="5760" cy="432177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21724" y="337615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B510D"/>
                </a:solidFill>
                <a:latin typeface="CMR10"/>
              </a:rPr>
              <a:t>1 July 2019</a:t>
            </a:r>
            <a:endParaRPr lang="en-GB" dirty="0">
              <a:solidFill>
                <a:srgbClr val="FB510D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2859" y="303765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B510D"/>
                </a:solidFill>
                <a:latin typeface="CMR10"/>
              </a:rPr>
              <a:t>8</a:t>
            </a:r>
            <a:r>
              <a:rPr lang="en-GB" dirty="0" smtClean="0">
                <a:solidFill>
                  <a:srgbClr val="FB510D"/>
                </a:solidFill>
                <a:latin typeface="CMR10"/>
              </a:rPr>
              <a:t> July 2019</a:t>
            </a:r>
            <a:endParaRPr lang="en-GB" dirty="0">
              <a:solidFill>
                <a:srgbClr val="FB510D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5097" y="3409950"/>
            <a:ext cx="211466" cy="500131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06234" y="3711787"/>
            <a:ext cx="1882" cy="198294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89084" y="3037395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B510D"/>
                </a:solidFill>
                <a:latin typeface="CMR10"/>
              </a:rPr>
              <a:t>20 July 2019</a:t>
            </a:r>
            <a:endParaRPr lang="en-GB" dirty="0">
              <a:solidFill>
                <a:srgbClr val="FB510D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457399" y="3406727"/>
            <a:ext cx="539635" cy="582263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43164" y="303983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B510D"/>
                </a:solidFill>
                <a:latin typeface="CMR10"/>
              </a:rPr>
              <a:t>12 June 2019</a:t>
            </a:r>
            <a:endParaRPr lang="en-GB" dirty="0">
              <a:solidFill>
                <a:srgbClr val="FB510D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374721"/>
            <a:ext cx="0" cy="567847"/>
          </a:xfrm>
          <a:prstGeom prst="lin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73759" y="3887850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MR10"/>
              </a:rPr>
              <a:t>Workshop</a:t>
            </a:r>
            <a:br>
              <a:rPr lang="en-GB" dirty="0" smtClean="0">
                <a:solidFill>
                  <a:srgbClr val="FFC000"/>
                </a:solidFill>
                <a:latin typeface="CMR10"/>
              </a:rPr>
            </a:br>
            <a:r>
              <a:rPr lang="en-GB" dirty="0" smtClean="0">
                <a:solidFill>
                  <a:srgbClr val="FFC000"/>
                </a:solidFill>
                <a:latin typeface="CMR10"/>
              </a:rPr>
              <a:t>scheduled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130" y="3887850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MR10"/>
              </a:rPr>
              <a:t>Facilitator</a:t>
            </a:r>
            <a:br>
              <a:rPr lang="en-GB" dirty="0" smtClean="0">
                <a:solidFill>
                  <a:srgbClr val="FFC000"/>
                </a:solidFill>
                <a:latin typeface="CMR10"/>
              </a:rPr>
            </a:br>
            <a:r>
              <a:rPr lang="en-GB" dirty="0" smtClean="0">
                <a:solidFill>
                  <a:srgbClr val="FFC000"/>
                </a:solidFill>
                <a:latin typeface="CMR10"/>
              </a:rPr>
              <a:t>chosen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66187" y="4138003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MR10"/>
              </a:rPr>
              <a:t>Workshop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65795" y="3911486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  <a:latin typeface="CMR10"/>
              </a:rPr>
              <a:t>LPLV</a:t>
            </a:r>
            <a:br>
              <a:rPr lang="en-GB" sz="1200" dirty="0" smtClean="0">
                <a:solidFill>
                  <a:srgbClr val="FFC000"/>
                </a:solidFill>
                <a:latin typeface="CMR10"/>
              </a:rPr>
            </a:br>
            <a:r>
              <a:rPr lang="en-GB" sz="1200" dirty="0" smtClean="0">
                <a:solidFill>
                  <a:srgbClr val="FFC000"/>
                </a:solidFill>
                <a:latin typeface="CMR10"/>
              </a:rPr>
              <a:t>study 2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58336" y="3888711"/>
            <a:ext cx="840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  <a:latin typeface="CMR10"/>
              </a:rPr>
              <a:t>Draft </a:t>
            </a:r>
            <a:br>
              <a:rPr lang="en-GB" sz="1200" dirty="0" smtClean="0">
                <a:solidFill>
                  <a:srgbClr val="FFC000"/>
                </a:solidFill>
                <a:latin typeface="CMR10"/>
              </a:rPr>
            </a:br>
            <a:r>
              <a:rPr lang="en-GB" sz="1200" dirty="0" smtClean="0">
                <a:solidFill>
                  <a:srgbClr val="FFC000"/>
                </a:solidFill>
                <a:latin typeface="CMR10"/>
              </a:rPr>
              <a:t>evidence </a:t>
            </a:r>
            <a:br>
              <a:rPr lang="en-GB" sz="1200" dirty="0" smtClean="0">
                <a:solidFill>
                  <a:srgbClr val="FFC000"/>
                </a:solidFill>
                <a:latin typeface="CMR10"/>
              </a:rPr>
            </a:br>
            <a:r>
              <a:rPr lang="en-GB" sz="1200" dirty="0" smtClean="0">
                <a:solidFill>
                  <a:srgbClr val="FFC000"/>
                </a:solidFill>
                <a:latin typeface="CMR10"/>
              </a:rPr>
              <a:t>dossier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3053" y="3887274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  <a:latin typeface="CMR10"/>
              </a:rPr>
              <a:t>Evidence </a:t>
            </a:r>
            <a:br>
              <a:rPr lang="en-GB" sz="1200" dirty="0" smtClean="0">
                <a:solidFill>
                  <a:srgbClr val="FFC000"/>
                </a:solidFill>
                <a:latin typeface="CMR10"/>
              </a:rPr>
            </a:br>
            <a:r>
              <a:rPr lang="en-GB" sz="1200" dirty="0" smtClean="0">
                <a:solidFill>
                  <a:srgbClr val="FFC000"/>
                </a:solidFill>
                <a:latin typeface="CMR10"/>
              </a:rPr>
              <a:t>dossier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61147" y="304345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NewRoman"/>
              </a:rPr>
              <a:t>4 Nov 2019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5177452" y="38894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  <a:latin typeface="CMR10"/>
              </a:rPr>
              <a:t>Report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09569" y="3370441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NewRoman"/>
              </a:rPr>
              <a:t>2 Aug 2019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6419445" y="3913966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  <a:latin typeface="CMR10"/>
              </a:rPr>
              <a:t>LPLV </a:t>
            </a:r>
            <a:br>
              <a:rPr lang="en-GB" sz="1200" dirty="0" smtClean="0">
                <a:solidFill>
                  <a:srgbClr val="FFC000"/>
                </a:solidFill>
                <a:latin typeface="CMR10"/>
              </a:rPr>
            </a:br>
            <a:r>
              <a:rPr lang="en-GB" sz="1200" dirty="0" smtClean="0">
                <a:solidFill>
                  <a:srgbClr val="FFC000"/>
                </a:solidFill>
                <a:latin typeface="CMR10"/>
              </a:rPr>
              <a:t>study 1</a:t>
            </a:r>
            <a:endParaRPr lang="en-GB" sz="1200" dirty="0">
              <a:solidFill>
                <a:srgbClr val="FFC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696086" y="3710998"/>
            <a:ext cx="267029" cy="2529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43385" y="3374721"/>
            <a:ext cx="4418" cy="5346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ght Brace 70"/>
          <p:cNvSpPr/>
          <p:nvPr/>
        </p:nvSpPr>
        <p:spPr>
          <a:xfrm rot="16200000">
            <a:off x="3486150" y="-114300"/>
            <a:ext cx="228600" cy="6210300"/>
          </a:xfrm>
          <a:prstGeom prst="rightBrace">
            <a:avLst/>
          </a:prstGeom>
          <a:ln>
            <a:solidFill>
              <a:srgbClr val="FB5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590800" y="24955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B510D"/>
                </a:solidFill>
                <a:latin typeface="CMR10"/>
              </a:rPr>
              <a:t>2 month process</a:t>
            </a:r>
            <a:endParaRPr lang="en-GB" b="1" dirty="0">
              <a:solidFill>
                <a:srgbClr val="FB5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52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309108"/>
            <a:ext cx="7772400" cy="2243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evidence do we have on asthma exacerbations?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Exacerbations: important from clinical, regulatory and commercial perspective</a:t>
            </a:r>
          </a:p>
          <a:p>
            <a:r>
              <a:rPr lang="en-US" dirty="0" smtClean="0"/>
              <a:t>Little direct evidence, but a Phase 2 study showing an effect on a surrogate outcome (reduction sputum eosinophil counts in patients with elevated levels)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5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evidence do we have on asthma exacerbations?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data of effect of drugs</a:t>
            </a:r>
            <a:br>
              <a:rPr lang="en-US" dirty="0" smtClean="0"/>
            </a:br>
            <a:r>
              <a:rPr lang="en-US" dirty="0" smtClean="0"/>
              <a:t>on surrogate and clinical outcome</a:t>
            </a:r>
          </a:p>
          <a:p>
            <a:r>
              <a:rPr lang="en-US" dirty="0" smtClean="0"/>
              <a:t>Meta-regression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33</a:t>
            </a:fld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45" t="8975" r="2680"/>
          <a:stretch/>
        </p:blipFill>
        <p:spPr>
          <a:xfrm>
            <a:off x="4191001" y="1371375"/>
            <a:ext cx="4571999" cy="3146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2765"/>
            <a:ext cx="3657599" cy="20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Elicitation for exacerbation rate reduction given median effect on surrogate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individual judgments</a:t>
            </a:r>
          </a:p>
          <a:p>
            <a:r>
              <a:rPr lang="en-US" dirty="0" err="1" smtClean="0"/>
              <a:t>Tertile</a:t>
            </a:r>
            <a:r>
              <a:rPr lang="en-US" dirty="0" smtClean="0"/>
              <a:t> method: in order of plausible limits, </a:t>
            </a:r>
            <a:br>
              <a:rPr lang="en-US" dirty="0" smtClean="0"/>
            </a:br>
            <a:r>
              <a:rPr lang="en-US" dirty="0" smtClean="0"/>
              <a:t>median, and then lower/upper </a:t>
            </a:r>
            <a:r>
              <a:rPr lang="en-US" dirty="0" err="1" smtClean="0"/>
              <a:t>tertile</a:t>
            </a:r>
            <a:endParaRPr lang="en-US" dirty="0" smtClean="0"/>
          </a:p>
          <a:p>
            <a:r>
              <a:rPr lang="en-US" dirty="0" smtClean="0"/>
              <a:t>Each expert writes down independently</a:t>
            </a:r>
          </a:p>
          <a:p>
            <a:r>
              <a:rPr lang="en-US" dirty="0" smtClean="0"/>
              <a:t>“Challenge your judgment”</a:t>
            </a:r>
          </a:p>
          <a:p>
            <a:r>
              <a:rPr lang="en-US" dirty="0" smtClean="0"/>
              <a:t>Individual judgments revealed to group</a:t>
            </a:r>
          </a:p>
          <a:p>
            <a:r>
              <a:rPr lang="en-US" dirty="0" smtClean="0"/>
              <a:t>Group discussion</a:t>
            </a:r>
          </a:p>
          <a:p>
            <a:r>
              <a:rPr lang="en-US" dirty="0" smtClean="0"/>
              <a:t>What would RIO (a </a:t>
            </a:r>
            <a:r>
              <a:rPr lang="en-US" b="1" dirty="0" smtClean="0"/>
              <a:t>R</a:t>
            </a:r>
            <a:r>
              <a:rPr lang="en-US" dirty="0" smtClean="0"/>
              <a:t>ational </a:t>
            </a:r>
            <a:r>
              <a:rPr lang="en-US" b="1" dirty="0" smtClean="0"/>
              <a:t>I</a:t>
            </a:r>
            <a:r>
              <a:rPr lang="en-US" dirty="0" smtClean="0"/>
              <a:t>mpartial</a:t>
            </a:r>
            <a:br>
              <a:rPr lang="en-US" dirty="0" smtClean="0"/>
            </a:br>
            <a:r>
              <a:rPr lang="en-US" b="1" dirty="0" smtClean="0"/>
              <a:t>O</a:t>
            </a:r>
            <a:r>
              <a:rPr lang="en-US" dirty="0" smtClean="0"/>
              <a:t>bserver) think? (probability method)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34</a:t>
            </a:fld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5887" r="50000"/>
          <a:stretch/>
        </p:blipFill>
        <p:spPr>
          <a:xfrm>
            <a:off x="5181599" y="2720108"/>
            <a:ext cx="3505201" cy="1909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9655" b="54799"/>
          <a:stretch/>
        </p:blipFill>
        <p:spPr>
          <a:xfrm>
            <a:off x="5181601" y="1187352"/>
            <a:ext cx="3505199" cy="15837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19800" y="2387600"/>
            <a:ext cx="2362200" cy="211074"/>
            <a:chOff x="6019800" y="2387600"/>
            <a:chExt cx="2362200" cy="211074"/>
          </a:xfrm>
        </p:grpSpPr>
        <p:sp>
          <p:nvSpPr>
            <p:cNvPr id="10" name="Rectangle 9"/>
            <p:cNvSpPr/>
            <p:nvPr/>
          </p:nvSpPr>
          <p:spPr>
            <a:xfrm>
              <a:off x="6096000" y="2419350"/>
              <a:ext cx="2209800" cy="148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19800" y="2478024"/>
              <a:ext cx="2362200" cy="0"/>
            </a:xfrm>
            <a:prstGeom prst="line">
              <a:avLst/>
            </a:prstGeom>
            <a:ln>
              <a:solidFill>
                <a:srgbClr val="EBEB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47688" y="2387600"/>
              <a:ext cx="0" cy="211074"/>
            </a:xfrm>
            <a:prstGeom prst="line">
              <a:avLst/>
            </a:prstGeom>
            <a:ln>
              <a:solidFill>
                <a:srgbClr val="EBEB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79208" y="2387600"/>
              <a:ext cx="0" cy="211074"/>
            </a:xfrm>
            <a:prstGeom prst="line">
              <a:avLst/>
            </a:prstGeom>
            <a:ln>
              <a:solidFill>
                <a:srgbClr val="EBEB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110728" y="2387600"/>
              <a:ext cx="0" cy="211074"/>
            </a:xfrm>
            <a:prstGeom prst="line">
              <a:avLst/>
            </a:prstGeom>
            <a:ln>
              <a:solidFill>
                <a:srgbClr val="EBEB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4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method: Judgments conditional on given surrogate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Asked for </a:t>
            </a:r>
            <a:r>
              <a:rPr lang="en-GB" dirty="0"/>
              <a:t>their conditional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judgement </a:t>
            </a:r>
            <a:r>
              <a:rPr lang="en-GB" dirty="0"/>
              <a:t>about the </a:t>
            </a:r>
            <a:r>
              <a:rPr lang="en-GB" dirty="0" smtClean="0"/>
              <a:t>median</a:t>
            </a:r>
            <a:br>
              <a:rPr lang="en-GB" dirty="0" smtClean="0"/>
            </a:br>
            <a:r>
              <a:rPr lang="en-GB" dirty="0" smtClean="0"/>
              <a:t>percentage </a:t>
            </a:r>
            <a:r>
              <a:rPr lang="en-GB" dirty="0"/>
              <a:t>reduction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exacerbations given </a:t>
            </a:r>
          </a:p>
          <a:p>
            <a:pPr lvl="1"/>
            <a:r>
              <a:rPr lang="en-GB" dirty="0" smtClean="0"/>
              <a:t>effect on </a:t>
            </a:r>
            <a:r>
              <a:rPr lang="en-GB" dirty="0"/>
              <a:t>sputum </a:t>
            </a:r>
            <a:r>
              <a:rPr lang="en-GB" dirty="0" smtClean="0"/>
              <a:t>eosinophils of </a:t>
            </a:r>
            <a:br>
              <a:rPr lang="en-GB" dirty="0" smtClean="0"/>
            </a:br>
            <a:r>
              <a:rPr lang="en-GB" dirty="0" smtClean="0"/>
              <a:t>50</a:t>
            </a:r>
            <a:r>
              <a:rPr lang="en-GB" dirty="0"/>
              <a:t>%, </a:t>
            </a:r>
            <a:r>
              <a:rPr lang="en-GB" dirty="0" smtClean="0"/>
              <a:t>75</a:t>
            </a:r>
            <a:r>
              <a:rPr lang="en-GB" dirty="0"/>
              <a:t>%, 60% and 70</a:t>
            </a:r>
            <a:r>
              <a:rPr lang="en-GB" dirty="0" smtClean="0"/>
              <a:t>%</a:t>
            </a:r>
          </a:p>
          <a:p>
            <a:pPr lvl="1"/>
            <a:r>
              <a:rPr lang="en-GB" dirty="0" smtClean="0"/>
              <a:t>≈10%, </a:t>
            </a:r>
            <a:r>
              <a:rPr lang="en-GB" dirty="0"/>
              <a:t>90%, 25% </a:t>
            </a:r>
            <a:r>
              <a:rPr lang="en-GB" dirty="0" smtClean="0"/>
              <a:t>&amp; 75</a:t>
            </a:r>
            <a:r>
              <a:rPr lang="en-GB" dirty="0"/>
              <a:t>% </a:t>
            </a:r>
            <a:r>
              <a:rPr lang="en-GB" dirty="0" smtClean="0"/>
              <a:t>points </a:t>
            </a:r>
            <a:br>
              <a:rPr lang="en-GB" dirty="0" smtClean="0"/>
            </a:br>
            <a:r>
              <a:rPr lang="en-GB" dirty="0" smtClean="0"/>
              <a:t>of marginal predictive dist. for </a:t>
            </a:r>
            <a:br>
              <a:rPr lang="en-GB" dirty="0" smtClean="0"/>
            </a:br>
            <a:r>
              <a:rPr lang="en-GB" dirty="0" smtClean="0"/>
              <a:t>sputum eosinophil effect</a:t>
            </a:r>
          </a:p>
          <a:p>
            <a:r>
              <a:rPr lang="en-US" dirty="0" smtClean="0"/>
              <a:t>Piecewise linear function on</a:t>
            </a:r>
            <a:br>
              <a:rPr lang="en-US" dirty="0" smtClean="0"/>
            </a:br>
            <a:r>
              <a:rPr lang="en-US" dirty="0" smtClean="0"/>
              <a:t>the log-scale</a:t>
            </a:r>
          </a:p>
          <a:p>
            <a:r>
              <a:rPr lang="en-US" dirty="0" smtClean="0"/>
              <a:t>Checked curve with experts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35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8" y="1200150"/>
            <a:ext cx="5053012" cy="3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122"/>
          <a:stretch/>
        </p:blipFill>
        <p:spPr>
          <a:xfrm>
            <a:off x="3674546" y="1303819"/>
            <a:ext cx="5040829" cy="332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method: Judgments on distributions at given surrogate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elicited distribution</a:t>
            </a:r>
            <a:br>
              <a:rPr lang="en-US" dirty="0" smtClean="0"/>
            </a:br>
            <a:r>
              <a:rPr lang="en-US" dirty="0" smtClean="0"/>
              <a:t>for effect conditional on </a:t>
            </a:r>
            <a:br>
              <a:rPr lang="en-US" dirty="0" smtClean="0"/>
            </a:br>
            <a:r>
              <a:rPr lang="en-US" dirty="0" smtClean="0"/>
              <a:t>median effect on sputum </a:t>
            </a:r>
            <a:r>
              <a:rPr lang="en-US" dirty="0" err="1" smtClean="0"/>
              <a:t>eos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Shifted median of distributions</a:t>
            </a:r>
            <a:br>
              <a:rPr lang="en-US" dirty="0" smtClean="0"/>
            </a:br>
            <a:r>
              <a:rPr lang="en-US" dirty="0" smtClean="0"/>
              <a:t>based on previous slide</a:t>
            </a:r>
          </a:p>
          <a:p>
            <a:r>
              <a:rPr lang="en-US" dirty="0" smtClean="0"/>
              <a:t>Assumed variance stays</a:t>
            </a:r>
            <a:br>
              <a:rPr lang="en-US" dirty="0" smtClean="0"/>
            </a:br>
            <a:r>
              <a:rPr lang="en-US" dirty="0" smtClean="0"/>
              <a:t>constant on the log-scale</a:t>
            </a:r>
          </a:p>
          <a:p>
            <a:r>
              <a:rPr lang="en-US" dirty="0" smtClean="0"/>
              <a:t>Checked resulting </a:t>
            </a:r>
            <a:br>
              <a:rPr lang="en-US" dirty="0" smtClean="0"/>
            </a:br>
            <a:r>
              <a:rPr lang="en-US" dirty="0" smtClean="0"/>
              <a:t>predictions with experts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 dossier: </a:t>
            </a:r>
            <a:br>
              <a:rPr lang="en-US" dirty="0" smtClean="0"/>
            </a:br>
            <a:r>
              <a:rPr lang="en-US" dirty="0" smtClean="0"/>
              <a:t>What data did we have on FEV1?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37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08" y="1885950"/>
            <a:ext cx="81359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0" b="54799"/>
          <a:stretch/>
        </p:blipFill>
        <p:spPr>
          <a:xfrm>
            <a:off x="5211399" y="1147662"/>
            <a:ext cx="3475401" cy="1581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Elicitation for pre-bronchodilator FEV1: same process as for previous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individual judgments</a:t>
            </a:r>
          </a:p>
          <a:p>
            <a:r>
              <a:rPr lang="en-US" dirty="0" err="1"/>
              <a:t>Tertile</a:t>
            </a:r>
            <a:r>
              <a:rPr lang="en-US" dirty="0"/>
              <a:t> method: in order of plausible limits, </a:t>
            </a:r>
            <a:br>
              <a:rPr lang="en-US" dirty="0"/>
            </a:br>
            <a:r>
              <a:rPr lang="en-US" dirty="0"/>
              <a:t>median, and then lower/upper </a:t>
            </a:r>
            <a:r>
              <a:rPr lang="en-US" dirty="0" err="1"/>
              <a:t>tertile</a:t>
            </a:r>
            <a:endParaRPr lang="en-US" dirty="0"/>
          </a:p>
          <a:p>
            <a:r>
              <a:rPr lang="en-US" dirty="0"/>
              <a:t>Each experts writes down independently</a:t>
            </a:r>
          </a:p>
          <a:p>
            <a:r>
              <a:rPr lang="en-US" dirty="0"/>
              <a:t>“Challenge your judgment”</a:t>
            </a:r>
          </a:p>
          <a:p>
            <a:r>
              <a:rPr lang="en-US" dirty="0"/>
              <a:t>Individual judgments revealed to group</a:t>
            </a:r>
          </a:p>
          <a:p>
            <a:r>
              <a:rPr lang="en-US" dirty="0"/>
              <a:t>Group discussion</a:t>
            </a:r>
          </a:p>
          <a:p>
            <a:r>
              <a:rPr lang="en-US" dirty="0"/>
              <a:t>What would RIO (a </a:t>
            </a:r>
            <a:r>
              <a:rPr lang="en-US" b="1" dirty="0"/>
              <a:t>R</a:t>
            </a:r>
            <a:r>
              <a:rPr lang="en-US" dirty="0"/>
              <a:t>ational </a:t>
            </a:r>
            <a:r>
              <a:rPr lang="en-US" b="1" dirty="0"/>
              <a:t>I</a:t>
            </a:r>
            <a:r>
              <a:rPr lang="en-US" dirty="0"/>
              <a:t>mpartial</a:t>
            </a:r>
            <a:br>
              <a:rPr lang="en-US" dirty="0"/>
            </a:br>
            <a:r>
              <a:rPr lang="en-US" b="1" dirty="0"/>
              <a:t>O</a:t>
            </a:r>
            <a:r>
              <a:rPr lang="en-US" dirty="0"/>
              <a:t>bserver) think? (probability method)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38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45" t="45887"/>
          <a:stretch/>
        </p:blipFill>
        <p:spPr>
          <a:xfrm>
            <a:off x="5205784" y="2720108"/>
            <a:ext cx="3481016" cy="19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correlated are experts’ judgments on drug effects on exacerbations and FEV1?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RIO's </a:t>
            </a:r>
            <a:r>
              <a:rPr lang="en-GB" dirty="0"/>
              <a:t>judgement of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concordance probability </a:t>
            </a:r>
          </a:p>
          <a:p>
            <a:pPr lvl="1"/>
            <a:r>
              <a:rPr lang="en-GB" dirty="0" smtClean="0"/>
              <a:t>Probability true </a:t>
            </a:r>
            <a:r>
              <a:rPr lang="en-GB" dirty="0"/>
              <a:t>values </a:t>
            </a:r>
            <a:r>
              <a:rPr lang="en-GB" dirty="0" smtClean="0"/>
              <a:t>of effect on </a:t>
            </a:r>
            <a:br>
              <a:rPr lang="en-GB" dirty="0" smtClean="0"/>
            </a:br>
            <a:r>
              <a:rPr lang="en-GB" dirty="0" smtClean="0"/>
              <a:t>exacerbations &amp; FEV1 are both </a:t>
            </a:r>
            <a:br>
              <a:rPr lang="en-GB" dirty="0" smtClean="0"/>
            </a:br>
            <a:r>
              <a:rPr lang="en-GB" dirty="0" smtClean="0"/>
              <a:t>on same </a:t>
            </a:r>
            <a:r>
              <a:rPr lang="en-GB" dirty="0"/>
              <a:t>side </a:t>
            </a:r>
            <a:r>
              <a:rPr lang="en-GB" dirty="0" smtClean="0"/>
              <a:t>of elicited medians</a:t>
            </a:r>
          </a:p>
          <a:p>
            <a:pPr lvl="1"/>
            <a:r>
              <a:rPr lang="en-US" dirty="0" smtClean="0"/>
              <a:t>Difficult to judge for experts</a:t>
            </a:r>
          </a:p>
          <a:p>
            <a:pPr lvl="1"/>
            <a:r>
              <a:rPr lang="en-US" dirty="0" smtClean="0"/>
              <a:t>0.7 initially proposed</a:t>
            </a:r>
          </a:p>
          <a:p>
            <a:pPr lvl="1"/>
            <a:r>
              <a:rPr lang="en-US" dirty="0" smtClean="0"/>
              <a:t>Alternatives visually displayed</a:t>
            </a:r>
          </a:p>
          <a:p>
            <a:r>
              <a:rPr lang="en-US" dirty="0" smtClean="0"/>
              <a:t>Copula method to obtain joint </a:t>
            </a:r>
            <a:br>
              <a:rPr lang="en-US" dirty="0" smtClean="0"/>
            </a:br>
            <a:r>
              <a:rPr lang="en-US" dirty="0" smtClean="0"/>
              <a:t>distribution that fits this judgment</a:t>
            </a:r>
            <a:endParaRPr lang="en-US" dirty="0"/>
          </a:p>
          <a:p>
            <a:pPr marL="2286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39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75" y="1123950"/>
            <a:ext cx="4487305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 is </a:t>
            </a:r>
            <a:r>
              <a:rPr lang="en-US" sz="2400" dirty="0"/>
              <a:t>“</a:t>
            </a:r>
            <a:r>
              <a:rPr lang="en-US" sz="2200" dirty="0"/>
              <a:t>success</a:t>
            </a:r>
            <a:r>
              <a:rPr lang="en-US" sz="2400" dirty="0"/>
              <a:t>”</a:t>
            </a:r>
            <a:r>
              <a:rPr lang="en-US" sz="2200" dirty="0"/>
              <a:t> in Probability of Success (</a:t>
            </a:r>
            <a:r>
              <a:rPr lang="en-US" sz="2200" dirty="0" err="1"/>
              <a:t>PoS</a:t>
            </a:r>
            <a:r>
              <a:rPr lang="en-US" sz="2200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29000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/>
              <a:t>PoS is a metric quantifying </a:t>
            </a:r>
            <a:r>
              <a:rPr lang="de-CH" sz="1600" dirty="0"/>
              <a:t>the risk associated with key drug development decisions</a:t>
            </a:r>
            <a:r>
              <a:rPr lang="de-CH" sz="1600" dirty="0" smtClean="0"/>
              <a:t>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/>
              <a:t>PoS </a:t>
            </a:r>
            <a:r>
              <a:rPr lang="de-CH" sz="1600" dirty="0"/>
              <a:t>accounts for our uncertainty about the (unknown</a:t>
            </a:r>
            <a:r>
              <a:rPr lang="de-CH" sz="1600" dirty="0" smtClean="0"/>
              <a:t>) </a:t>
            </a:r>
            <a:r>
              <a:rPr lang="de-CH" sz="1600" dirty="0"/>
              <a:t>effect of a</a:t>
            </a:r>
            <a:r>
              <a:rPr lang="de-CH" sz="1600" dirty="0" smtClean="0"/>
              <a:t> drug in a Bayesian framework.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/>
              <a:t>We </a:t>
            </a:r>
            <a:r>
              <a:rPr lang="de-CH" sz="1600" dirty="0"/>
              <a:t>can calculate the PoS of a development program or an individual </a:t>
            </a:r>
            <a:r>
              <a:rPr lang="de-CH" sz="1600" dirty="0" smtClean="0"/>
              <a:t>trial:</a:t>
            </a:r>
            <a:endParaRPr lang="de-CH" sz="1600" dirty="0"/>
          </a:p>
          <a:p>
            <a:pPr lvl="1">
              <a:spcAft>
                <a:spcPts val="450"/>
              </a:spcAft>
              <a:buClr>
                <a:schemeClr val="tx1"/>
              </a:buClr>
            </a:pPr>
            <a:r>
              <a:rPr lang="de-CH" b="1" dirty="0"/>
              <a:t>Trial level: </a:t>
            </a:r>
            <a:r>
              <a:rPr lang="de-CH" dirty="0"/>
              <a:t>Success is when </a:t>
            </a:r>
            <a:r>
              <a:rPr lang="de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 </a:t>
            </a:r>
            <a:r>
              <a:rPr lang="de-CH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trial meets its statistical success </a:t>
            </a:r>
            <a:r>
              <a:rPr lang="de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criteria.</a:t>
            </a:r>
            <a:endParaRPr lang="de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87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Probability of Success (PoS) and the final Phase 3 trial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Simulation of Ph3</a:t>
            </a:r>
          </a:p>
          <a:p>
            <a:r>
              <a:rPr lang="en-US" dirty="0" smtClean="0"/>
              <a:t>Initial PoS: 4%</a:t>
            </a:r>
          </a:p>
          <a:p>
            <a:r>
              <a:rPr lang="en-US" dirty="0" smtClean="0"/>
              <a:t>TPP ≥ 30% RRR</a:t>
            </a:r>
            <a:br>
              <a:rPr lang="en-US" dirty="0" smtClean="0"/>
            </a:br>
            <a:r>
              <a:rPr lang="en-US" dirty="0" smtClean="0"/>
              <a:t>&amp; no FEV1:</a:t>
            </a:r>
            <a:r>
              <a:rPr lang="en-GB" dirty="0"/>
              <a:t> </a:t>
            </a:r>
            <a:r>
              <a:rPr lang="en-GB" dirty="0" smtClean="0"/>
              <a:t>41%</a:t>
            </a:r>
          </a:p>
          <a:p>
            <a:r>
              <a:rPr lang="en-US" dirty="0" smtClean="0"/>
              <a:t>Exacerbations </a:t>
            </a:r>
            <a:br>
              <a:rPr lang="en-US" dirty="0" smtClean="0"/>
            </a:br>
            <a:r>
              <a:rPr lang="en-US" dirty="0" smtClean="0"/>
              <a:t>not significant </a:t>
            </a:r>
            <a:br>
              <a:rPr lang="en-US" dirty="0" smtClean="0"/>
            </a:br>
            <a:r>
              <a:rPr lang="en-US" dirty="0" smtClean="0"/>
              <a:t>after adjustment </a:t>
            </a:r>
            <a:br>
              <a:rPr lang="en-US" dirty="0" smtClean="0"/>
            </a:br>
            <a:r>
              <a:rPr lang="en-US" dirty="0" smtClean="0"/>
              <a:t>for multiplicity in</a:t>
            </a:r>
            <a:br>
              <a:rPr lang="en-US" dirty="0" smtClean="0"/>
            </a:br>
            <a:r>
              <a:rPr lang="en-US" dirty="0" smtClean="0"/>
              <a:t>either Ph3 trial</a:t>
            </a:r>
          </a:p>
          <a:p>
            <a:r>
              <a:rPr lang="en-US" dirty="0" smtClean="0"/>
              <a:t>No filing pursued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40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352550"/>
            <a:ext cx="6483824" cy="148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78544"/>
            <a:ext cx="6475225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Conclusions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052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PoS</a:t>
            </a:r>
            <a:r>
              <a:rPr lang="en-US" sz="1600" dirty="0" smtClean="0"/>
              <a:t> framework is currently being implemented within Novartis</a:t>
            </a:r>
          </a:p>
          <a:p>
            <a:r>
              <a:rPr lang="en-US" sz="1600" dirty="0"/>
              <a:t>Proposed methodology </a:t>
            </a:r>
            <a:endParaRPr lang="en-US" sz="1600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produces </a:t>
            </a:r>
            <a:r>
              <a:rPr lang="en-US" dirty="0"/>
              <a:t>more reliable </a:t>
            </a:r>
            <a:r>
              <a:rPr lang="en-US" dirty="0" err="1"/>
              <a:t>PoS</a:t>
            </a:r>
            <a:r>
              <a:rPr lang="en-US" dirty="0"/>
              <a:t> estimates which enable better decisions at a project &amp; portfolio </a:t>
            </a:r>
            <a:r>
              <a:rPr lang="en-US" dirty="0" smtClean="0"/>
              <a:t>level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Increases transparency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Uses all available information from several sources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Provides insights on the impact of risk factors</a:t>
            </a:r>
            <a:endParaRPr lang="en-US" dirty="0"/>
          </a:p>
          <a:p>
            <a:r>
              <a:rPr lang="en-US" sz="1600" dirty="0" smtClean="0"/>
              <a:t>If </a:t>
            </a:r>
            <a:r>
              <a:rPr lang="en-US" sz="1600" dirty="0"/>
              <a:t>direct data are not available for a </a:t>
            </a:r>
            <a:r>
              <a:rPr lang="en-US" sz="1600" dirty="0" err="1"/>
              <a:t>QoI</a:t>
            </a:r>
            <a:r>
              <a:rPr lang="en-US" sz="1600" dirty="0"/>
              <a:t>, expert elicitation is an attractive solution, but requires a structured process and thorough preparation</a:t>
            </a:r>
          </a:p>
          <a:p>
            <a:r>
              <a:rPr lang="en-US" sz="1600" dirty="0" smtClean="0"/>
              <a:t>Feedback from the experts: they found </a:t>
            </a:r>
            <a:r>
              <a:rPr lang="en-US" sz="1600" dirty="0"/>
              <a:t>the evidence dossier a helpful resource in itself and appreciated the rigorous </a:t>
            </a:r>
            <a:r>
              <a:rPr lang="en-US" sz="1600" dirty="0" smtClean="0"/>
              <a:t>process and quality of the discussions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27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895350"/>
            <a:ext cx="2377440" cy="3505200"/>
          </a:xfrm>
        </p:spPr>
        <p:txBody>
          <a:bodyPr>
            <a:norm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en-GB" sz="1400" b="1" dirty="0" smtClean="0"/>
              <a:t>Novartis </a:t>
            </a:r>
            <a:r>
              <a:rPr lang="en-GB" sz="1400" b="1" dirty="0" err="1" smtClean="0"/>
              <a:t>PoS</a:t>
            </a:r>
            <a:r>
              <a:rPr lang="en-GB" sz="1400" b="1" dirty="0" smtClean="0"/>
              <a:t> 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Steffen Ballerstedt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Karine </a:t>
            </a:r>
            <a:r>
              <a:rPr lang="en-GB" sz="1400" dirty="0" smtClean="0"/>
              <a:t>Baudou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Bjoern </a:t>
            </a:r>
            <a:r>
              <a:rPr lang="en-GB" sz="1400" dirty="0" smtClean="0"/>
              <a:t>Bornkamp</a:t>
            </a:r>
            <a:endParaRPr lang="en-GB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Giovanni Della Cioppa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/>
              <a:t>Wolfgang </a:t>
            </a:r>
            <a:r>
              <a:rPr lang="en-GB" sz="1400" dirty="0"/>
              <a:t>Kothny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smtClean="0"/>
              <a:t>Joseph </a:t>
            </a:r>
            <a:r>
              <a:rPr lang="en-GB" sz="1400" dirty="0"/>
              <a:t>Kahn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Markus Lange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Mustapha Larbaoui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 err="1" smtClean="0"/>
              <a:t>Wen-Lin</a:t>
            </a:r>
            <a:r>
              <a:rPr lang="en-GB" sz="1400" dirty="0" smtClean="0"/>
              <a:t> Luo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Pritibha Singh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Kelvin Stott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Michael Wittpoth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400" dirty="0"/>
          </a:p>
          <a:p>
            <a:pPr marL="228600" lvl="1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40005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Acknowledgements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43</a:t>
            </a:fld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895350"/>
            <a:ext cx="381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/>
              <a:t>Our academic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Tony O’Hagan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John Paul Gosling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57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Bibliography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359"/>
            <a:ext cx="8229600" cy="3829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575" dirty="0"/>
              <a:t>[R1] </a:t>
            </a:r>
            <a:r>
              <a:rPr lang="en-US" sz="1575" dirty="0" err="1"/>
              <a:t>Spiegelhalter</a:t>
            </a:r>
            <a:r>
              <a:rPr lang="en-US" sz="1575" dirty="0"/>
              <a:t> DJ, Freedman LS. A predictive approach to selecting the size of a clinical trial based on subjective clinical opinion. Statistics in Medicine 1986; 5:1-13</a:t>
            </a:r>
          </a:p>
          <a:p>
            <a:pPr marL="0" indent="0">
              <a:buNone/>
            </a:pPr>
            <a:r>
              <a:rPr lang="en-US" sz="1575" dirty="0"/>
              <a:t>[R2] </a:t>
            </a:r>
            <a:r>
              <a:rPr lang="en-US" sz="1575" dirty="0" err="1"/>
              <a:t>Rufibach</a:t>
            </a:r>
            <a:r>
              <a:rPr lang="en-US" sz="1575" dirty="0"/>
              <a:t> K, Burger HU, </a:t>
            </a:r>
            <a:r>
              <a:rPr lang="en-US" sz="1575" dirty="0" err="1"/>
              <a:t>Abt</a:t>
            </a:r>
            <a:r>
              <a:rPr lang="en-US" sz="1575" dirty="0"/>
              <a:t> M. Bayesian predictive power: choice of prior and some recommendations for its use as probability of success in drug development. Pharmaceutical Statistics 2016; 15:438-46.</a:t>
            </a:r>
          </a:p>
          <a:p>
            <a:pPr marL="0" indent="0">
              <a:buNone/>
            </a:pPr>
            <a:r>
              <a:rPr lang="en-US" sz="1575" dirty="0"/>
              <a:t>[R3] Lan KKG, </a:t>
            </a:r>
            <a:r>
              <a:rPr lang="en-US" sz="1575" dirty="0" err="1"/>
              <a:t>Wittes</a:t>
            </a:r>
            <a:r>
              <a:rPr lang="en-US" sz="1575" dirty="0"/>
              <a:t> JT. Some thoughts on sample size: A Bayesian-frequentist hybrid approach. Clinical Trials 2012; 9:561-69.</a:t>
            </a:r>
          </a:p>
          <a:p>
            <a:pPr marL="0" indent="0">
              <a:buNone/>
            </a:pPr>
            <a:r>
              <a:rPr lang="en-US" sz="1575" dirty="0"/>
              <a:t>[R4] Crisp A, Miller S, Thompson D, Best N. Practical experiences of adopting assurance as a quantitative framework to support decision making in drug development. Pharmaceutical Statistics 2018; 17;317-28</a:t>
            </a:r>
          </a:p>
          <a:p>
            <a:pPr marL="0" indent="0">
              <a:buNone/>
            </a:pPr>
            <a:r>
              <a:rPr lang="en-US" sz="1575" dirty="0"/>
              <a:t>[R5] O’Hagan A, Stevens JW, Campbell MJ. Assurance in clinical trial design. Pharmaceutical Statistics 2005; 187-201</a:t>
            </a:r>
          </a:p>
          <a:p>
            <a:pPr marL="0" indent="0">
              <a:buNone/>
            </a:pPr>
            <a:r>
              <a:rPr lang="en-US" sz="1575" dirty="0"/>
              <a:t>[R6] </a:t>
            </a:r>
            <a:r>
              <a:rPr lang="en-US" sz="1575" dirty="0" err="1"/>
              <a:t>Dallow</a:t>
            </a:r>
            <a:r>
              <a:rPr lang="en-US" sz="1575" dirty="0"/>
              <a:t> N, Best N, Montague TH. Better decision making in drug development through adoption of formal prior elicitation. Pharmaceutical Statistics 2018; 17:301-16 </a:t>
            </a:r>
          </a:p>
          <a:p>
            <a:pPr marL="0" indent="0">
              <a:buNone/>
            </a:pPr>
            <a:r>
              <a:rPr lang="en-US" sz="1575" dirty="0"/>
              <a:t>[R7] Carroll KJ. Decision making from Phase II to Phase III and the probability of success: reassured by “assurance”? Journal of Biopharmaceutical Statistics 2013; 23:1188-1200</a:t>
            </a:r>
          </a:p>
          <a:p>
            <a:pPr marL="0" indent="0">
              <a:buNone/>
            </a:pPr>
            <a:r>
              <a:rPr lang="en-US" sz="1575" dirty="0"/>
              <a:t>[R8] </a:t>
            </a:r>
            <a:r>
              <a:rPr lang="en-US" sz="1575" dirty="0" err="1"/>
              <a:t>Rufibach</a:t>
            </a:r>
            <a:r>
              <a:rPr lang="en-US" sz="1575" dirty="0"/>
              <a:t> K, Jordan P, </a:t>
            </a:r>
            <a:r>
              <a:rPr lang="en-US" sz="1575" dirty="0" err="1"/>
              <a:t>Abt</a:t>
            </a:r>
            <a:r>
              <a:rPr lang="en-US" sz="1575" dirty="0"/>
              <a:t> M. Sequentially updating the likelihood of success of a Phase 3 pivotal time-to-event trial based on interim analyses or external information. Journal of Biopharmaceutical Statistics 2016; </a:t>
            </a:r>
            <a:r>
              <a:rPr lang="en-US" sz="1575" dirty="0" smtClean="0"/>
              <a:t>191-201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10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Bibliography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994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[R9] </a:t>
            </a:r>
            <a:r>
              <a:rPr lang="en-US" sz="1400" dirty="0"/>
              <a:t>Spiegelhalter DJ, Abrams KR, Myles JP. Bayesian approaches to clinical trials and healthcare evaluation. John Wiley &amp; Sons: 2004</a:t>
            </a:r>
          </a:p>
          <a:p>
            <a:pPr marL="0" indent="0">
              <a:buNone/>
            </a:pPr>
            <a:r>
              <a:rPr lang="en-US" sz="1400" dirty="0" smtClean="0"/>
              <a:t>[R10] </a:t>
            </a:r>
            <a:r>
              <a:rPr lang="en-US" sz="1400" dirty="0"/>
              <a:t>Cornfield J. The Bayesian outlook and its application. Biometrics 1969; 25:617-57</a:t>
            </a:r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en-US" sz="1400" dirty="0" smtClean="0"/>
              <a:t>R11] </a:t>
            </a:r>
            <a:r>
              <a:rPr lang="en-US" sz="1400" dirty="0" err="1"/>
              <a:t>Lachin</a:t>
            </a:r>
            <a:r>
              <a:rPr lang="en-US" sz="1400" dirty="0"/>
              <a:t> JM. Sequential clinical trials for normal variates using interval composite hypotheses. Biometrics 1981; 37:87-101.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en-US" sz="1400" dirty="0" smtClean="0"/>
              <a:t>R12]</a:t>
            </a:r>
            <a:r>
              <a:rPr lang="en-US" sz="1400" dirty="0" err="1" smtClean="0"/>
              <a:t>Bayarri</a:t>
            </a:r>
            <a:r>
              <a:rPr lang="en-US" sz="1400" dirty="0" smtClean="0"/>
              <a:t> </a:t>
            </a:r>
            <a:r>
              <a:rPr lang="en-US" sz="1400" dirty="0"/>
              <a:t>MJ, Berger J. Robust Bayesian analysis of selection models. Annals of Statistics 1998, </a:t>
            </a:r>
            <a:r>
              <a:rPr lang="en-US" sz="1400" dirty="0" smtClean="0"/>
              <a:t>26:645-59</a:t>
            </a:r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en-US" sz="1400" dirty="0" smtClean="0"/>
              <a:t>R13] </a:t>
            </a:r>
            <a:r>
              <a:rPr lang="en-US" sz="1400" dirty="0"/>
              <a:t>Kirby S, Burke J, Chuang-Stein C, Sin C. Discounting phase 2 results when planning phase 3 clinical trials. Pharmaceutical Statistics 2012; 11; </a:t>
            </a:r>
            <a:r>
              <a:rPr lang="en-US" sz="1400" dirty="0" smtClean="0"/>
              <a:t>373-85</a:t>
            </a:r>
          </a:p>
          <a:p>
            <a:pPr marL="0" indent="0">
              <a:buNone/>
            </a:pPr>
            <a:r>
              <a:rPr lang="en-GB" sz="1400" dirty="0"/>
              <a:t>[</a:t>
            </a:r>
            <a:r>
              <a:rPr lang="en-GB" sz="1400" dirty="0" smtClean="0"/>
              <a:t>R14] </a:t>
            </a:r>
            <a:r>
              <a:rPr lang="en-GB" sz="1400" dirty="0" err="1"/>
              <a:t>Brightling</a:t>
            </a:r>
            <a:r>
              <a:rPr lang="en-GB" sz="1400" dirty="0"/>
              <a:t>, Christopher E., et al. "Effectiveness of </a:t>
            </a:r>
            <a:r>
              <a:rPr lang="en-GB" sz="1400" dirty="0" err="1"/>
              <a:t>fevipiprant</a:t>
            </a:r>
            <a:r>
              <a:rPr lang="en-GB" sz="1400" dirty="0"/>
              <a:t> in reducing exacerbations in patients with severe asthma (LUSTER-1 and LUSTER-2): Two phase 3 randomised controlled trials." </a:t>
            </a:r>
            <a:r>
              <a:rPr lang="en-GB" sz="1400" i="1" dirty="0"/>
              <a:t>The Lancet Respiratory Medicine</a:t>
            </a:r>
            <a:r>
              <a:rPr lang="en-GB" sz="1400" dirty="0"/>
              <a:t> 9.1 (2021): 43-56.</a:t>
            </a:r>
          </a:p>
          <a:p>
            <a:pPr marL="0" indent="0">
              <a:buNone/>
            </a:pPr>
            <a:r>
              <a:rPr lang="en-GB" sz="1400" dirty="0"/>
              <a:t>[</a:t>
            </a:r>
            <a:r>
              <a:rPr lang="en-GB" sz="1400" dirty="0" smtClean="0"/>
              <a:t>R15] </a:t>
            </a:r>
            <a:r>
              <a:rPr lang="en-GB" sz="1400" dirty="0"/>
              <a:t>Hampson, Lisa V., et al. "Improving the assessment of the probability of success in late stage drug development." </a:t>
            </a:r>
            <a:r>
              <a:rPr lang="en-GB" sz="1400" i="1" dirty="0" err="1"/>
              <a:t>arXiv</a:t>
            </a:r>
            <a:r>
              <a:rPr lang="en-GB" sz="1400" i="1" dirty="0"/>
              <a:t> preprint arXiv:2102.02752</a:t>
            </a:r>
            <a:r>
              <a:rPr lang="en-GB" sz="1400" dirty="0"/>
              <a:t> (2021).</a:t>
            </a:r>
          </a:p>
          <a:p>
            <a:pPr marL="0" indent="0">
              <a:buNone/>
            </a:pPr>
            <a:r>
              <a:rPr lang="en-GB" sz="1400" dirty="0"/>
              <a:t>[</a:t>
            </a:r>
            <a:r>
              <a:rPr lang="en-GB" sz="1400" dirty="0" smtClean="0"/>
              <a:t>R16] </a:t>
            </a:r>
            <a:r>
              <a:rPr lang="en-GB" sz="1400" dirty="0"/>
              <a:t>Holzhauer, Björn, et al. "Eliciting judgements about dependent quantities of interest: The SHELF extension and copula methods illustrated using an asthma case study." </a:t>
            </a:r>
            <a:r>
              <a:rPr lang="en-GB" sz="1400" i="1" dirty="0" err="1"/>
              <a:t>arXiv</a:t>
            </a:r>
            <a:r>
              <a:rPr lang="en-GB" sz="1400" i="1" dirty="0"/>
              <a:t> preprint arXiv:2102.02852</a:t>
            </a:r>
            <a:r>
              <a:rPr lang="en-GB" sz="1400" dirty="0"/>
              <a:t> (2021).</a:t>
            </a:r>
          </a:p>
          <a:p>
            <a:pPr marL="0" indent="0">
              <a:buNone/>
            </a:pPr>
            <a:r>
              <a:rPr lang="en-GB" sz="1400" dirty="0"/>
              <a:t>[</a:t>
            </a:r>
            <a:r>
              <a:rPr lang="en-GB" sz="1400" dirty="0" smtClean="0"/>
              <a:t>R17] </a:t>
            </a:r>
            <a:r>
              <a:rPr lang="en-GB" sz="1400" dirty="0"/>
              <a:t>Jeremy E. Oakley and Anthony O'Hagan. SHELF: the Sheffield Elicitation Framework (version 4). School of Mathematics and Statistics, University of Sheffield, UK, 2019. Available at http://tonyohagan.co.uk/shelf.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79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350"/>
          <a:stretch>
            <a:fillRect/>
          </a:stretch>
        </p:blipFill>
        <p:spPr>
          <a:xfrm>
            <a:off x="2286001" y="571500"/>
            <a:ext cx="5657850" cy="28460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Probability of trial success (assurance)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3848" y="823359"/>
                <a:ext cx="8222952" cy="3958191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900"/>
                  </a:spcAft>
                  <a:buClr>
                    <a:schemeClr val="tx1"/>
                  </a:buClr>
                  <a:buNone/>
                </a:pPr>
                <a:r>
                  <a:rPr lang="en-US" sz="16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Assurance</a:t>
                </a:r>
                <a:r>
                  <a:rPr lang="en-US" sz="1600" dirty="0"/>
                  <a:t> is typically defined as the expected power of a trial, taking averages over a prior for the treatment effect:</a:t>
                </a:r>
              </a:p>
              <a:p>
                <a:pPr marL="0" indent="0">
                  <a:spcAft>
                    <a:spcPts val="450"/>
                  </a:spcAft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Reject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spcAft>
                    <a:spcPts val="450"/>
                  </a:spcAft>
                  <a:buClr>
                    <a:schemeClr val="tx1"/>
                  </a:buClr>
                  <a:buNone/>
                </a:pPr>
                <a:r>
                  <a:rPr lang="en-US" sz="1600" dirty="0"/>
                  <a:t>Assurance was first proposed by </a:t>
                </a:r>
                <a:r>
                  <a:rPr lang="en-US" sz="1600" dirty="0" smtClean="0"/>
                  <a:t>in [R1] and </a:t>
                </a:r>
                <a:r>
                  <a:rPr lang="en-US" sz="1600" dirty="0"/>
                  <a:t>has been discussed in the following contexts:</a:t>
                </a:r>
              </a:p>
              <a:p>
                <a:pPr>
                  <a:spcAft>
                    <a:spcPts val="450"/>
                  </a:spcAft>
                  <a:buClr>
                    <a:schemeClr val="tx1"/>
                  </a:buClr>
                </a:pPr>
                <a:r>
                  <a:rPr lang="en-US" sz="16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Choice of prior for the treatment effect: </a:t>
                </a:r>
                <a:r>
                  <a:rPr lang="en-US" sz="1600" dirty="0" smtClean="0"/>
                  <a:t>[R2], [R3], GSK [R4] </a:t>
                </a:r>
                <a:r>
                  <a:rPr lang="en-US" sz="1600" dirty="0"/>
                  <a:t>base priors on elicited expert opinion.</a:t>
                </a:r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450"/>
                  </a:spcAft>
                  <a:buClr>
                    <a:schemeClr val="tx1"/>
                  </a:buClr>
                </a:pPr>
                <a:r>
                  <a:rPr lang="en-US" sz="1600" dirty="0">
                    <a:solidFill>
                      <a:srgbClr val="0070C0"/>
                    </a:solidFill>
                  </a:rPr>
                  <a:t>To inform trial design: </a:t>
                </a:r>
                <a:r>
                  <a:rPr lang="en-US" sz="1600" dirty="0"/>
                  <a:t>e.g. sample size determination </a:t>
                </a:r>
                <a:r>
                  <a:rPr lang="en-US" sz="1600" dirty="0" smtClean="0"/>
                  <a:t>[R5]; </a:t>
                </a:r>
                <a:r>
                  <a:rPr lang="en-US" sz="1600" dirty="0"/>
                  <a:t>dose choice or design of a futility </a:t>
                </a:r>
                <a:r>
                  <a:rPr lang="en-US" sz="1600" dirty="0" smtClean="0"/>
                  <a:t>interim [R6]. </a:t>
                </a:r>
                <a:endParaRPr lang="en-US" sz="1600" dirty="0"/>
              </a:p>
              <a:p>
                <a:pPr>
                  <a:spcAft>
                    <a:spcPts val="450"/>
                  </a:spcAft>
                  <a:buClr>
                    <a:schemeClr val="tx1"/>
                  </a:buClr>
                </a:pPr>
                <a:r>
                  <a:rPr lang="en-US" sz="1600" dirty="0">
                    <a:solidFill>
                      <a:srgbClr val="0070C0"/>
                    </a:solidFill>
                  </a:rPr>
                  <a:t>To inform Ph3 go/no-go decisions</a:t>
                </a:r>
                <a:r>
                  <a:rPr lang="en-US" sz="1600" dirty="0"/>
                  <a:t>: </a:t>
                </a:r>
                <a:r>
                  <a:rPr lang="en-US" sz="1600" dirty="0" smtClean="0"/>
                  <a:t>[R7] </a:t>
                </a:r>
                <a:r>
                  <a:rPr lang="en-US" sz="1600" dirty="0"/>
                  <a:t>critiques </a:t>
                </a:r>
                <a:r>
                  <a:rPr lang="en-US" sz="1600" dirty="0" smtClean="0"/>
                  <a:t>assurance.</a:t>
                </a:r>
              </a:p>
              <a:p>
                <a:pPr>
                  <a:spcAft>
                    <a:spcPts val="450"/>
                  </a:spcAft>
                  <a:buClr>
                    <a:schemeClr val="tx1"/>
                  </a:buClr>
                </a:pPr>
                <a:r>
                  <a:rPr lang="en-US" sz="1600" dirty="0" smtClean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Updating assurance after Phase 3 interim analysis: </a:t>
                </a:r>
                <a:r>
                  <a:rPr lang="en-US" sz="1600" dirty="0" smtClean="0"/>
                  <a:t>[R8]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48" y="823359"/>
                <a:ext cx="8222952" cy="3958191"/>
              </a:xfrm>
              <a:blipFill>
                <a:blip r:embed="rId2"/>
                <a:stretch>
                  <a:fillRect l="-1483" t="-1541" r="-1705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7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 is </a:t>
            </a:r>
            <a:r>
              <a:rPr lang="en-US" sz="2400" dirty="0" smtClean="0"/>
              <a:t>“</a:t>
            </a:r>
            <a:r>
              <a:rPr lang="en-US" sz="2200" dirty="0" smtClean="0"/>
              <a:t>success</a:t>
            </a:r>
            <a:r>
              <a:rPr lang="en-US" sz="2400" dirty="0" smtClean="0"/>
              <a:t>”</a:t>
            </a:r>
            <a:r>
              <a:rPr lang="en-US" sz="2200" dirty="0" smtClean="0"/>
              <a:t> </a:t>
            </a:r>
            <a:r>
              <a:rPr lang="en-US" sz="2200" dirty="0"/>
              <a:t>in Probability of Success (</a:t>
            </a:r>
            <a:r>
              <a:rPr lang="en-US" sz="2200" dirty="0" err="1"/>
              <a:t>PoS</a:t>
            </a:r>
            <a:r>
              <a:rPr lang="en-US" sz="2200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29000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PoS is a metric quantifying </a:t>
            </a:r>
            <a:r>
              <a:rPr lang="de-CH" sz="1600" dirty="0">
                <a:solidFill>
                  <a:schemeClr val="bg2">
                    <a:lumMod val="75000"/>
                  </a:schemeClr>
                </a:solidFill>
              </a:rPr>
              <a:t>the risk associated with key drug development decisions</a:t>
            </a: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PoS </a:t>
            </a:r>
            <a:r>
              <a:rPr lang="de-CH" sz="1600" dirty="0">
                <a:solidFill>
                  <a:schemeClr val="bg2">
                    <a:lumMod val="75000"/>
                  </a:schemeClr>
                </a:solidFill>
              </a:rPr>
              <a:t>accounts for our uncertainty about the (unknown</a:t>
            </a: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de-CH" sz="1600" dirty="0">
                <a:solidFill>
                  <a:schemeClr val="bg2">
                    <a:lumMod val="75000"/>
                  </a:schemeClr>
                </a:solidFill>
              </a:rPr>
              <a:t>effect of a</a:t>
            </a: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 drug in a Bayesian framework.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We </a:t>
            </a:r>
            <a:r>
              <a:rPr lang="de-CH" sz="1600" dirty="0">
                <a:solidFill>
                  <a:schemeClr val="bg2">
                    <a:lumMod val="75000"/>
                  </a:schemeClr>
                </a:solidFill>
              </a:rPr>
              <a:t>can calculate the PoS of a development program or an individual </a:t>
            </a:r>
            <a:r>
              <a:rPr lang="de-CH" sz="1600" dirty="0" smtClean="0">
                <a:solidFill>
                  <a:schemeClr val="bg2">
                    <a:lumMod val="75000"/>
                  </a:schemeClr>
                </a:solidFill>
              </a:rPr>
              <a:t>trial:</a:t>
            </a:r>
            <a:endParaRPr lang="de-CH" sz="16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Aft>
                <a:spcPts val="450"/>
              </a:spcAft>
              <a:buClr>
                <a:schemeClr val="tx1"/>
              </a:buClr>
            </a:pPr>
            <a:r>
              <a:rPr lang="de-CH" b="1" dirty="0">
                <a:solidFill>
                  <a:schemeClr val="bg2">
                    <a:lumMod val="75000"/>
                  </a:schemeClr>
                </a:solidFill>
              </a:rPr>
              <a:t>Trial level: </a:t>
            </a:r>
            <a:r>
              <a:rPr lang="de-CH" dirty="0">
                <a:solidFill>
                  <a:schemeClr val="bg2">
                    <a:lumMod val="75000"/>
                  </a:schemeClr>
                </a:solidFill>
              </a:rPr>
              <a:t>Success is when </a:t>
            </a:r>
            <a:r>
              <a:rPr lang="de-CH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de-CH" dirty="0">
                <a:solidFill>
                  <a:schemeClr val="bg2">
                    <a:lumMod val="75000"/>
                  </a:schemeClr>
                </a:solidFill>
              </a:rPr>
              <a:t>trial meets its statistical success </a:t>
            </a:r>
            <a:r>
              <a:rPr lang="de-CH" dirty="0" smtClean="0">
                <a:solidFill>
                  <a:schemeClr val="bg2">
                    <a:lumMod val="75000"/>
                  </a:schemeClr>
                </a:solidFill>
              </a:rPr>
              <a:t>criteria.</a:t>
            </a:r>
          </a:p>
          <a:p>
            <a:pPr lvl="1">
              <a:spcAft>
                <a:spcPts val="900"/>
              </a:spcAft>
              <a:buClr>
                <a:schemeClr val="tx1"/>
              </a:buClr>
            </a:pPr>
            <a:r>
              <a:rPr lang="de-CH" b="1" dirty="0" smtClean="0"/>
              <a:t>Program level: </a:t>
            </a:r>
            <a:r>
              <a:rPr lang="de-CH" dirty="0" smtClean="0"/>
              <a:t>Success is when a </a:t>
            </a:r>
            <a:r>
              <a:rPr lang="de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program achieves regulatory approval with key endpoints needed for market access in line with their target product profile (TPP).</a:t>
            </a:r>
            <a:endParaRPr lang="de-CH" dirty="0" smtClean="0"/>
          </a:p>
          <a:p>
            <a:pPr lvl="1">
              <a:spcAft>
                <a:spcPts val="900"/>
              </a:spcAft>
              <a:buClr>
                <a:schemeClr val="tx1"/>
              </a:buClr>
            </a:pPr>
            <a:endParaRPr lang="de-CH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6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096000" y="1811981"/>
            <a:ext cx="2209800" cy="1232357"/>
          </a:xfrm>
          <a:custGeom>
            <a:avLst/>
            <a:gdLst>
              <a:gd name="connsiteX0" fmla="*/ 0 w 2530928"/>
              <a:gd name="connsiteY0" fmla="*/ 1553213 h 1553213"/>
              <a:gd name="connsiteX1" fmla="*/ 244928 w 2530928"/>
              <a:gd name="connsiteY1" fmla="*/ 1381763 h 1553213"/>
              <a:gd name="connsiteX2" fmla="*/ 522514 w 2530928"/>
              <a:gd name="connsiteY2" fmla="*/ 1014370 h 1553213"/>
              <a:gd name="connsiteX3" fmla="*/ 832757 w 2530928"/>
              <a:gd name="connsiteY3" fmla="*/ 483692 h 1553213"/>
              <a:gd name="connsiteX4" fmla="*/ 1045028 w 2530928"/>
              <a:gd name="connsiteY4" fmla="*/ 197942 h 1553213"/>
              <a:gd name="connsiteX5" fmla="*/ 1314450 w 2530928"/>
              <a:gd name="connsiteY5" fmla="*/ 50984 h 1553213"/>
              <a:gd name="connsiteX6" fmla="*/ 1632857 w 2530928"/>
              <a:gd name="connsiteY6" fmla="*/ 1999 h 1553213"/>
              <a:gd name="connsiteX7" fmla="*/ 1796143 w 2530928"/>
              <a:gd name="connsiteY7" fmla="*/ 108134 h 1553213"/>
              <a:gd name="connsiteX8" fmla="*/ 1877785 w 2530928"/>
              <a:gd name="connsiteY8" fmla="*/ 336734 h 1553213"/>
              <a:gd name="connsiteX9" fmla="*/ 2008414 w 2530928"/>
              <a:gd name="connsiteY9" fmla="*/ 867413 h 1553213"/>
              <a:gd name="connsiteX10" fmla="*/ 2237014 w 2530928"/>
              <a:gd name="connsiteY10" fmla="*/ 1332777 h 1553213"/>
              <a:gd name="connsiteX11" fmla="*/ 2530928 w 2530928"/>
              <a:gd name="connsiteY11" fmla="*/ 1545049 h 155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0928" h="1553213">
                <a:moveTo>
                  <a:pt x="0" y="1553213"/>
                </a:moveTo>
                <a:cubicBezTo>
                  <a:pt x="78921" y="1512391"/>
                  <a:pt x="157842" y="1471570"/>
                  <a:pt x="244928" y="1381763"/>
                </a:cubicBezTo>
                <a:cubicBezTo>
                  <a:pt x="332014" y="1291956"/>
                  <a:pt x="424543" y="1164048"/>
                  <a:pt x="522514" y="1014370"/>
                </a:cubicBezTo>
                <a:cubicBezTo>
                  <a:pt x="620486" y="864691"/>
                  <a:pt x="745671" y="619763"/>
                  <a:pt x="832757" y="483692"/>
                </a:cubicBezTo>
                <a:cubicBezTo>
                  <a:pt x="919843" y="347621"/>
                  <a:pt x="964746" y="270060"/>
                  <a:pt x="1045028" y="197942"/>
                </a:cubicBezTo>
                <a:cubicBezTo>
                  <a:pt x="1125310" y="125824"/>
                  <a:pt x="1216479" y="83641"/>
                  <a:pt x="1314450" y="50984"/>
                </a:cubicBezTo>
                <a:cubicBezTo>
                  <a:pt x="1412421" y="18327"/>
                  <a:pt x="1552575" y="-7526"/>
                  <a:pt x="1632857" y="1999"/>
                </a:cubicBezTo>
                <a:cubicBezTo>
                  <a:pt x="1713139" y="11524"/>
                  <a:pt x="1755322" y="52345"/>
                  <a:pt x="1796143" y="108134"/>
                </a:cubicBezTo>
                <a:cubicBezTo>
                  <a:pt x="1836964" y="163923"/>
                  <a:pt x="1842407" y="210187"/>
                  <a:pt x="1877785" y="336734"/>
                </a:cubicBezTo>
                <a:cubicBezTo>
                  <a:pt x="1913164" y="463280"/>
                  <a:pt x="1948543" y="701406"/>
                  <a:pt x="2008414" y="867413"/>
                </a:cubicBezTo>
                <a:cubicBezTo>
                  <a:pt x="2068285" y="1033420"/>
                  <a:pt x="2149928" y="1219838"/>
                  <a:pt x="2237014" y="1332777"/>
                </a:cubicBezTo>
                <a:cubicBezTo>
                  <a:pt x="2324100" y="1445716"/>
                  <a:pt x="2427514" y="1495382"/>
                  <a:pt x="2530928" y="154504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055" y="1618989"/>
            <a:ext cx="2803948" cy="17532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31138" y="1307641"/>
            <a:ext cx="2971803" cy="19652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1000" b="1"/>
              <a:t>Probability of “Success”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15000" y="1307641"/>
            <a:ext cx="2974036" cy="19652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Potential value of “Success”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457200" y="1307641"/>
            <a:ext cx="2282400" cy="1965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Expected commercial value =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743204" y="1276350"/>
            <a:ext cx="1" cy="331793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13200" y="1276350"/>
            <a:ext cx="1168" cy="331793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98244" y="1291739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de-CH" sz="1600">
                <a:solidFill>
                  <a:schemeClr val="tx1"/>
                </a:solidFill>
              </a:rPr>
              <a:t>x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686800" y="1276350"/>
            <a:ext cx="0" cy="331793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180000">
            <a:off x="3134801" y="2682451"/>
            <a:ext cx="391701" cy="1077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en-US" sz="700">
                <a:solidFill>
                  <a:schemeClr val="tx1"/>
                </a:solidFill>
              </a:rPr>
              <a:t>(pivotal)</a:t>
            </a:r>
          </a:p>
        </p:txBody>
      </p:sp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“Success” is more than regulatory approval: We must also meet key endpoints of the TPP required for market access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3044339"/>
            <a:ext cx="255515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322298" y="971550"/>
            <a:ext cx="840542" cy="19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36000" rtlCol="0" anchor="b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END OF PH2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6580" y="971550"/>
            <a:ext cx="527957" cy="19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360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Launch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flipV="1">
            <a:off x="2654938" y="1161790"/>
            <a:ext cx="175260" cy="11456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  <p:sp>
        <p:nvSpPr>
          <p:cNvPr id="51" name="Isosceles Triangle 50"/>
          <p:cNvSpPr/>
          <p:nvPr/>
        </p:nvSpPr>
        <p:spPr>
          <a:xfrm flipV="1">
            <a:off x="5626738" y="1161790"/>
            <a:ext cx="175260" cy="11456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  <p:sp>
        <p:nvSpPr>
          <p:cNvPr id="62" name="Rectangle 61"/>
          <p:cNvSpPr/>
          <p:nvPr/>
        </p:nvSpPr>
        <p:spPr>
          <a:xfrm>
            <a:off x="8532387" y="971550"/>
            <a:ext cx="314757" cy="19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360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1"/>
                </a:solidFill>
              </a:rPr>
              <a:t>End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>
          <a:xfrm flipV="1">
            <a:off x="8605946" y="1161790"/>
            <a:ext cx="175260" cy="11456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6" y="1581150"/>
            <a:ext cx="620484" cy="381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86" y="2114550"/>
            <a:ext cx="834214" cy="91167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5715000" y="3196739"/>
            <a:ext cx="2976521" cy="65372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Sales forecasts assume that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key endpoints of TPP are met</a:t>
            </a:r>
          </a:p>
        </p:txBody>
      </p:sp>
      <p:sp>
        <p:nvSpPr>
          <p:cNvPr id="34" name="Pentagon 33"/>
          <p:cNvSpPr/>
          <p:nvPr/>
        </p:nvSpPr>
        <p:spPr>
          <a:xfrm>
            <a:off x="4572000" y="3425339"/>
            <a:ext cx="1143000" cy="196522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de-CH" sz="900">
                <a:solidFill>
                  <a:schemeClr val="tx1"/>
                </a:solidFill>
              </a:rPr>
              <a:t>  (potential gap)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455" y="3192112"/>
            <a:ext cx="2468880" cy="1965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Probability of Success within each Phase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1099" y="3440981"/>
            <a:ext cx="2468880" cy="1965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Probability of Approval only ≠ PoS</a:t>
            </a:r>
          </a:p>
        </p:txBody>
      </p:sp>
      <p:sp>
        <p:nvSpPr>
          <p:cNvPr id="19" name="Pentagon 18"/>
          <p:cNvSpPr/>
          <p:nvPr/>
        </p:nvSpPr>
        <p:spPr>
          <a:xfrm>
            <a:off x="4572000" y="3196739"/>
            <a:ext cx="1143000" cy="19652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900"/>
              <a:t>70%</a:t>
            </a:r>
          </a:p>
        </p:txBody>
      </p:sp>
      <p:sp>
        <p:nvSpPr>
          <p:cNvPr id="18" name="Pentagon 17"/>
          <p:cNvSpPr/>
          <p:nvPr/>
        </p:nvSpPr>
        <p:spPr>
          <a:xfrm>
            <a:off x="3579751" y="3196739"/>
            <a:ext cx="1132587" cy="196522"/>
          </a:xfrm>
          <a:prstGeom prst="homePlat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900"/>
              <a:t>95%</a:t>
            </a:r>
          </a:p>
        </p:txBody>
      </p:sp>
      <p:sp>
        <p:nvSpPr>
          <p:cNvPr id="24" name="Pentagon 23"/>
          <p:cNvSpPr/>
          <p:nvPr/>
        </p:nvSpPr>
        <p:spPr>
          <a:xfrm>
            <a:off x="2743200" y="3425339"/>
            <a:ext cx="1981202" cy="196522"/>
          </a:xfrm>
          <a:prstGeom prst="homePlat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900"/>
              <a:t>60%  *  95%  =  </a:t>
            </a:r>
            <a:r>
              <a:rPr lang="en-US" sz="900" b="1"/>
              <a:t>57%</a:t>
            </a:r>
          </a:p>
        </p:txBody>
      </p:sp>
      <p:sp>
        <p:nvSpPr>
          <p:cNvPr id="28" name="Pentagon 27"/>
          <p:cNvSpPr/>
          <p:nvPr/>
        </p:nvSpPr>
        <p:spPr>
          <a:xfrm>
            <a:off x="2743200" y="3653939"/>
            <a:ext cx="2983860" cy="19652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900"/>
              <a:t>60%  *  95%  *  70%  =   </a:t>
            </a:r>
            <a:r>
              <a:rPr lang="en-US" sz="900" b="1"/>
              <a:t>40%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7400" y="3659016"/>
            <a:ext cx="2282400" cy="1965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Probability of Approval &amp; TPP</a:t>
            </a:r>
          </a:p>
        </p:txBody>
      </p:sp>
      <p:sp>
        <p:nvSpPr>
          <p:cNvPr id="20" name="Pentagon 19"/>
          <p:cNvSpPr/>
          <p:nvPr/>
        </p:nvSpPr>
        <p:spPr>
          <a:xfrm>
            <a:off x="2743200" y="3196739"/>
            <a:ext cx="990603" cy="19652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900"/>
              <a:t>60%</a:t>
            </a:r>
          </a:p>
        </p:txBody>
      </p:sp>
      <p:sp>
        <p:nvSpPr>
          <p:cNvPr id="54" name="Isosceles Triangle 53"/>
          <p:cNvSpPr/>
          <p:nvPr/>
        </p:nvSpPr>
        <p:spPr>
          <a:xfrm rot="16200000" flipV="1">
            <a:off x="236200" y="3712989"/>
            <a:ext cx="175260" cy="11456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4648200" y="3621861"/>
            <a:ext cx="393062" cy="2606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39600" y="3943350"/>
            <a:ext cx="5947200" cy="650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“Success” </a:t>
            </a:r>
            <a:r>
              <a:rPr lang="en-US" sz="1100" dirty="0">
                <a:solidFill>
                  <a:schemeClr val="bg1"/>
                </a:solidFill>
              </a:rPr>
              <a:t>= Regulatory approval with key endpoints of TPP required for market access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2788" y="1594306"/>
            <a:ext cx="689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/>
              <a:t>Peak sales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854" y="2428159"/>
            <a:ext cx="45573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TPP</a:t>
            </a:r>
          </a:p>
        </p:txBody>
      </p:sp>
    </p:spTree>
    <p:extLst>
      <p:ext uri="{BB962C8B-B14F-4D97-AF65-F5344CB8AC3E}">
        <p14:creationId xmlns:p14="http://schemas.microsoft.com/office/powerpoint/2010/main" val="40880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5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2594" y="792426"/>
            <a:ext cx="3874222" cy="12239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600" b="1" dirty="0" smtClean="0"/>
              <a:t>Benchmark-based</a:t>
            </a:r>
            <a:endParaRPr lang="de-CH" sz="1600" b="1" dirty="0"/>
          </a:p>
          <a:p>
            <a:pPr lvl="1">
              <a:spcBef>
                <a:spcPts val="0"/>
              </a:spcBef>
            </a:pPr>
            <a:r>
              <a:rPr lang="de-CH" sz="1500" dirty="0"/>
              <a:t>B</a:t>
            </a:r>
            <a:r>
              <a:rPr lang="de-CH" sz="1500" dirty="0" smtClean="0"/>
              <a:t>ased on few or many (ML) program characteristics ...</a:t>
            </a:r>
            <a:endParaRPr lang="de-CH" sz="1500" dirty="0"/>
          </a:p>
          <a:p>
            <a:pPr lvl="1">
              <a:spcBef>
                <a:spcPts val="0"/>
              </a:spcBef>
            </a:pPr>
            <a:r>
              <a:rPr lang="de-CH" sz="1500" dirty="0"/>
              <a:t>F</a:t>
            </a:r>
            <a:r>
              <a:rPr lang="de-CH" sz="1500" dirty="0" smtClean="0"/>
              <a:t>ollowed </a:t>
            </a:r>
            <a:r>
              <a:rPr lang="de-CH" sz="1500" dirty="0"/>
              <a:t>by </a:t>
            </a:r>
            <a:r>
              <a:rPr lang="de-CH" sz="1500" dirty="0" smtClean="0"/>
              <a:t>subjective adjustments based on team discussions.</a:t>
            </a:r>
            <a:endParaRPr lang="de-CH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594" y="2158242"/>
            <a:ext cx="3874222" cy="11908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sz="1600" b="1" dirty="0" smtClean="0"/>
              <a:t>Elicitation-based</a:t>
            </a:r>
            <a:endParaRPr lang="de-CH" sz="1600" b="1" dirty="0"/>
          </a:p>
          <a:p>
            <a:pPr lvl="1">
              <a:spcBef>
                <a:spcPts val="0"/>
              </a:spcBef>
            </a:pPr>
            <a:r>
              <a:rPr lang="de-CH" sz="1500" dirty="0"/>
              <a:t>Elicit experts’ beliefs about treatment </a:t>
            </a:r>
            <a:r>
              <a:rPr lang="de-CH" sz="1500" dirty="0" smtClean="0"/>
              <a:t>effects informed by trial results, benchmarks, RWD ...</a:t>
            </a:r>
            <a:endParaRPr lang="de-CH" sz="1500" dirty="0"/>
          </a:p>
          <a:p>
            <a:pPr lvl="1">
              <a:spcBef>
                <a:spcPts val="0"/>
              </a:spcBef>
            </a:pPr>
            <a:r>
              <a:rPr lang="de-CH" sz="1500" dirty="0" smtClean="0"/>
              <a:t>Calculate chance of positivie Ph3 trials</a:t>
            </a:r>
            <a:endParaRPr lang="de-CH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00658"/>
          </a:xfrm>
        </p:spPr>
        <p:txBody>
          <a:bodyPr>
            <a:normAutofit/>
          </a:bodyPr>
          <a:lstStyle/>
          <a:p>
            <a:r>
              <a:rPr lang="de-CH" sz="2400" dirty="0"/>
              <a:t>Three of many possible ways </a:t>
            </a:r>
            <a:r>
              <a:rPr lang="de-CH" sz="2400" dirty="0" smtClean="0"/>
              <a:t>to evaluate </a:t>
            </a:r>
            <a:r>
              <a:rPr lang="de-CH" sz="2400" dirty="0"/>
              <a:t>PoS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5"/>
          </p:nvPr>
        </p:nvSpPr>
        <p:spPr>
          <a:xfrm>
            <a:off x="5868144" y="1212989"/>
            <a:ext cx="2818656" cy="2880322"/>
          </a:xfrm>
          <a:solidFill>
            <a:srgbClr val="92D050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Smart PoS framework</a:t>
            </a:r>
          </a:p>
          <a:p>
            <a:pPr lvl="1"/>
            <a:r>
              <a:rPr lang="de-CH" sz="1500" dirty="0"/>
              <a:t>Combine benchmark &amp; Ph2 data </a:t>
            </a:r>
          </a:p>
          <a:p>
            <a:pPr lvl="1"/>
            <a:r>
              <a:rPr lang="de-CH" sz="1500" dirty="0" smtClean="0"/>
              <a:t>If neccesary, bridge </a:t>
            </a:r>
            <a:r>
              <a:rPr lang="de-CH" sz="1500" dirty="0"/>
              <a:t>from Ph2 to </a:t>
            </a:r>
            <a:r>
              <a:rPr lang="de-CH" sz="1500" dirty="0" smtClean="0"/>
              <a:t>Ph3 via expert elicitation</a:t>
            </a:r>
            <a:endParaRPr lang="de-CH" sz="1500" dirty="0"/>
          </a:p>
          <a:p>
            <a:pPr lvl="1"/>
            <a:r>
              <a:rPr lang="de-CH" sz="1500" dirty="0" smtClean="0"/>
              <a:t>Use </a:t>
            </a:r>
            <a:r>
              <a:rPr lang="de-CH" sz="1500" dirty="0"/>
              <a:t>evidence to </a:t>
            </a:r>
            <a:r>
              <a:rPr lang="de-CH" sz="1500" dirty="0" smtClean="0"/>
              <a:t>calculate </a:t>
            </a:r>
            <a:r>
              <a:rPr lang="de-CH" sz="1500" dirty="0"/>
              <a:t>probability of positive </a:t>
            </a:r>
            <a:r>
              <a:rPr lang="de-CH" sz="1500" dirty="0" smtClean="0"/>
              <a:t>Ph3 trials meeting TPP targets</a:t>
            </a:r>
            <a:endParaRPr lang="de-CH" sz="1500" dirty="0"/>
          </a:p>
          <a:p>
            <a:pPr lvl="1"/>
            <a:r>
              <a:rPr lang="de-CH" sz="1500" dirty="0" smtClean="0"/>
              <a:t>Assess risks beyond Ph3 </a:t>
            </a:r>
            <a:r>
              <a:rPr lang="de-CH" sz="1500" dirty="0"/>
              <a:t>via scorecard</a:t>
            </a:r>
            <a:endParaRPr lang="en-US" sz="1500" dirty="0"/>
          </a:p>
        </p:txBody>
      </p:sp>
      <p:sp>
        <p:nvSpPr>
          <p:cNvPr id="12" name="Right Arrow 11"/>
          <p:cNvSpPr/>
          <p:nvPr/>
        </p:nvSpPr>
        <p:spPr>
          <a:xfrm>
            <a:off x="4613276" y="2466941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2594" y="3490939"/>
            <a:ext cx="3874222" cy="1178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spcCol="182880" rtlCol="0">
            <a:noAutofit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charset="2"/>
              <a:buNone/>
            </a:pPr>
            <a:r>
              <a:rPr lang="de-CH" sz="1600" b="1" dirty="0" smtClean="0"/>
              <a:t>Data-based</a:t>
            </a:r>
          </a:p>
          <a:p>
            <a:pPr lvl="1">
              <a:spcBef>
                <a:spcPts val="0"/>
              </a:spcBef>
            </a:pPr>
            <a:r>
              <a:rPr lang="de-CH" sz="1500" dirty="0" smtClean="0"/>
              <a:t>Analyze Ph2 data, not allowing for any potential selection bias</a:t>
            </a:r>
          </a:p>
          <a:p>
            <a:pPr lvl="1">
              <a:spcBef>
                <a:spcPts val="0"/>
              </a:spcBef>
            </a:pPr>
            <a:r>
              <a:rPr lang="de-CH" sz="1500" dirty="0" smtClean="0"/>
              <a:t>Can only be applied when no differences between Ph2 &amp; Ph3</a:t>
            </a: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41081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7" grpId="0" uiExpand="1" build="p"/>
      <p:bldP spid="7" grpId="1" build="p" animBg="1"/>
      <p:bldP spid="12" grpId="0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Schematic diagram of how we assess </a:t>
            </a:r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/>
              <a:t>at </a:t>
            </a:r>
            <a:r>
              <a:rPr lang="en-US" sz="2000" dirty="0" smtClean="0"/>
              <a:t>the end of Phase 2 </a:t>
            </a:r>
            <a:r>
              <a:rPr lang="en-US" sz="2000" dirty="0"/>
              <a:t>by evaluating all key </a:t>
            </a:r>
            <a:r>
              <a:rPr lang="en-US" sz="2000" dirty="0" smtClean="0"/>
              <a:t>evidence in </a:t>
            </a:r>
            <a:r>
              <a:rPr lang="en-US" sz="2000" dirty="0"/>
              <a:t>4 incremental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/>
          </a:p>
        </p:txBody>
      </p:sp>
      <p:grpSp>
        <p:nvGrpSpPr>
          <p:cNvPr id="21" name="Group 20"/>
          <p:cNvGrpSpPr/>
          <p:nvPr/>
        </p:nvGrpSpPr>
        <p:grpSpPr>
          <a:xfrm>
            <a:off x="617562" y="1047750"/>
            <a:ext cx="7993038" cy="3414569"/>
            <a:chOff x="423082" y="1047750"/>
            <a:chExt cx="7993038" cy="3414569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6511808" y="1902750"/>
              <a:ext cx="0" cy="28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511808" y="2740950"/>
              <a:ext cx="0" cy="28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511808" y="3579150"/>
              <a:ext cx="0" cy="288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ight Arrow 50"/>
            <p:cNvSpPr/>
            <p:nvPr/>
          </p:nvSpPr>
          <p:spPr>
            <a:xfrm rot="5400000">
              <a:off x="6594124" y="2639873"/>
              <a:ext cx="3082782" cy="561211"/>
            </a:xfrm>
            <a:prstGeom prst="rightArrow">
              <a:avLst>
                <a:gd name="adj1" fmla="val 65845"/>
                <a:gd name="adj2" fmla="val 50000"/>
              </a:avLst>
            </a:prstGeom>
            <a:gradFill flip="none" rotWithShape="1">
              <a:gsLst>
                <a:gs pos="75000">
                  <a:srgbClr val="CC9900"/>
                </a:gs>
                <a:gs pos="50000">
                  <a:srgbClr val="669900"/>
                </a:gs>
                <a:gs pos="0">
                  <a:schemeClr val="accent2"/>
                </a:gs>
                <a:gs pos="100000">
                  <a:srgbClr val="FF6600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Incremental </a:t>
              </a:r>
              <a:r>
                <a:rPr lang="en-GB" sz="1400" err="1"/>
                <a:t>PoS</a:t>
              </a:r>
              <a:r>
                <a:rPr lang="en-GB" sz="1400"/>
                <a:t> adjustment</a:t>
              </a:r>
              <a:endParaRPr lang="en-US" sz="1400"/>
            </a:p>
          </p:txBody>
        </p:sp>
        <p:cxnSp>
          <p:nvCxnSpPr>
            <p:cNvPr id="65" name="Straight Arrow Connector 64"/>
            <p:cNvCxnSpPr>
              <a:stCxn id="72" idx="3"/>
              <a:endCxn id="167" idx="1"/>
            </p:cNvCxnSpPr>
            <p:nvPr/>
          </p:nvCxnSpPr>
          <p:spPr>
            <a:xfrm>
              <a:off x="5053785" y="1740719"/>
              <a:ext cx="562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4" idx="3"/>
              <a:endCxn id="183" idx="1"/>
            </p:cNvCxnSpPr>
            <p:nvPr/>
          </p:nvCxnSpPr>
          <p:spPr>
            <a:xfrm>
              <a:off x="5053785" y="3417119"/>
              <a:ext cx="562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2553015" y="3416894"/>
              <a:ext cx="556270" cy="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2553015" y="2578694"/>
              <a:ext cx="556270" cy="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553015" y="1740494"/>
              <a:ext cx="556270" cy="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81" idx="3"/>
              <a:endCxn id="187" idx="1"/>
            </p:cNvCxnSpPr>
            <p:nvPr/>
          </p:nvCxnSpPr>
          <p:spPr>
            <a:xfrm>
              <a:off x="5053785" y="4255319"/>
              <a:ext cx="562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553015" y="4255094"/>
              <a:ext cx="556270" cy="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3109285" y="1534169"/>
              <a:ext cx="1944500" cy="413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Predictive model based</a:t>
              </a:r>
            </a:p>
            <a:p>
              <a:pPr algn="ctr"/>
              <a:r>
                <a:rPr lang="en-GB" sz="1000" b="1"/>
                <a:t>on external industry data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109285" y="2372369"/>
              <a:ext cx="1944500" cy="413100"/>
            </a:xfrm>
            <a:prstGeom prst="rect">
              <a:avLst/>
            </a:prstGeom>
            <a:solidFill>
              <a:srgbClr val="669900"/>
            </a:solidFill>
            <a:ln w="127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Bayesian analysis: strength</a:t>
              </a:r>
            </a:p>
            <a:p>
              <a:pPr algn="ctr"/>
              <a:r>
                <a:rPr lang="en-GB" sz="1000" b="1"/>
                <a:t>of evidence to meet TPP</a:t>
              </a:r>
              <a:endParaRPr lang="en-GB" sz="1000" b="1">
                <a:cs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09285" y="3210569"/>
              <a:ext cx="1944500" cy="4131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664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Adjustment algorithm</a:t>
              </a:r>
            </a:p>
            <a:p>
              <a:pPr algn="ctr"/>
              <a:r>
                <a:rPr lang="en-GB" sz="1000" b="1"/>
                <a:t>calibrated by experts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7105" y="1533719"/>
              <a:ext cx="1945911" cy="414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7 program characteristics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7105" y="2371919"/>
              <a:ext cx="1945911" cy="414000"/>
            </a:xfrm>
            <a:prstGeom prst="rect">
              <a:avLst/>
            </a:prstGeom>
            <a:solidFill>
              <a:srgbClr val="669900"/>
            </a:solidFill>
            <a:ln w="127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 defTabSz="1436688"/>
              <a:r>
                <a:rPr lang="en-GB" sz="1000" b="1"/>
                <a:t>Pivotal / Phase 3 risks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7105" y="3210119"/>
              <a:ext cx="1945911" cy="4140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664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 defTabSz="1436688"/>
              <a:r>
                <a:rPr lang="en-GB" sz="1000" b="1"/>
                <a:t>Beyond Pivotal / </a:t>
              </a:r>
              <a:r>
                <a:rPr lang="en-GB" sz="1000" b="1" err="1"/>
                <a:t>Ph</a:t>
              </a:r>
              <a:r>
                <a:rPr lang="en-GB" sz="1000" b="1"/>
                <a:t> 3 risks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09285" y="4048769"/>
              <a:ext cx="1944500" cy="4131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Subjective adjustment</a:t>
              </a:r>
              <a:endParaRPr lang="en-US" sz="10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07105" y="4048319"/>
              <a:ext cx="1945911" cy="4140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ctr">
              <a:noAutofit/>
            </a:bodyPr>
            <a:lstStyle/>
            <a:p>
              <a:pPr algn="ctr"/>
              <a:r>
                <a:rPr lang="en-GB" sz="1000" b="1"/>
                <a:t>Unaccounted risks / data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2162" y="1047750"/>
              <a:ext cx="1945911" cy="257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b">
              <a:spAutoFit/>
            </a:bodyPr>
            <a:lstStyle/>
            <a:p>
              <a:pPr algn="ctr"/>
              <a:r>
                <a:rPr lang="en-GB" sz="1200" b="1" u="sng">
                  <a:solidFill>
                    <a:schemeClr val="tx1"/>
                  </a:solidFill>
                </a:rPr>
                <a:t>Information added</a:t>
              </a:r>
              <a:endParaRPr lang="en-US" sz="1200" b="1" u="sng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109285" y="1047750"/>
              <a:ext cx="1944500" cy="257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b">
              <a:spAutoFit/>
            </a:bodyPr>
            <a:lstStyle/>
            <a:p>
              <a:pPr algn="ctr"/>
              <a:r>
                <a:rPr lang="en-GB" sz="1200" b="1" u="sng">
                  <a:solidFill>
                    <a:schemeClr val="tx1"/>
                  </a:solidFill>
                </a:rPr>
                <a:t>How</a:t>
              </a:r>
              <a:endParaRPr lang="en-US" sz="1200" b="1" u="sng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616407" y="1047750"/>
              <a:ext cx="1945911" cy="2573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b">
              <a:spAutoFit/>
            </a:bodyPr>
            <a:lstStyle/>
            <a:p>
              <a:pPr algn="ctr"/>
              <a:r>
                <a:rPr lang="en-GB" sz="1200" b="1" u="sng" dirty="0" err="1">
                  <a:solidFill>
                    <a:schemeClr val="tx1"/>
                  </a:solidFill>
                </a:rPr>
                <a:t>PoS</a:t>
              </a:r>
              <a:r>
                <a:rPr lang="en-GB" sz="1200" b="1" u="sng" dirty="0">
                  <a:solidFill>
                    <a:schemeClr val="tx1"/>
                  </a:solidFill>
                </a:rPr>
                <a:t> </a:t>
              </a:r>
              <a:r>
                <a:rPr lang="en-GB" sz="1200" b="1" u="sng" dirty="0" smtClean="0">
                  <a:solidFill>
                    <a:schemeClr val="tx1"/>
                  </a:solidFill>
                </a:rPr>
                <a:t>at end of Ph2</a:t>
              </a:r>
              <a:endParaRPr lang="en-US" sz="1200" b="1" u="sng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616407" y="2201898"/>
              <a:ext cx="1945911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000" b="1">
                  <a:solidFill>
                    <a:schemeClr val="tx1"/>
                  </a:solidFill>
                </a:rPr>
                <a:t>Step 2 </a:t>
              </a:r>
              <a:r>
                <a:rPr lang="en-GB" sz="1000" b="1" err="1">
                  <a:solidFill>
                    <a:schemeClr val="tx1"/>
                  </a:solidFill>
                </a:rPr>
                <a:t>PoS</a:t>
              </a:r>
              <a:r>
                <a:rPr lang="en-GB" sz="1000" b="1">
                  <a:solidFill>
                    <a:schemeClr val="tx1"/>
                  </a:solidFill>
                </a:rPr>
                <a:t> estimate</a:t>
              </a:r>
            </a:p>
          </p:txBody>
        </p:sp>
        <p:cxnSp>
          <p:nvCxnSpPr>
            <p:cNvPr id="100" name="Straight Arrow Connector 99"/>
            <p:cNvCxnSpPr>
              <a:stCxn id="73" idx="3"/>
              <a:endCxn id="173" idx="1"/>
            </p:cNvCxnSpPr>
            <p:nvPr/>
          </p:nvCxnSpPr>
          <p:spPr>
            <a:xfrm>
              <a:off x="5053785" y="2578919"/>
              <a:ext cx="5626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/>
            <p:cNvGrpSpPr/>
            <p:nvPr/>
          </p:nvGrpSpPr>
          <p:grpSpPr>
            <a:xfrm>
              <a:off x="5616407" y="1632719"/>
              <a:ext cx="1945911" cy="216000"/>
              <a:chOff x="4644008" y="1788200"/>
              <a:chExt cx="1296144" cy="180000"/>
            </a:xfrm>
          </p:grpSpPr>
          <p:sp>
            <p:nvSpPr>
              <p:cNvPr id="166" name="Pentagon 165"/>
              <p:cNvSpPr/>
              <p:nvPr/>
            </p:nvSpPr>
            <p:spPr>
              <a:xfrm>
                <a:off x="5040080" y="1788200"/>
                <a:ext cx="900072" cy="180000"/>
              </a:xfrm>
              <a:prstGeom prst="homePlat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  <p:sp>
            <p:nvSpPr>
              <p:cNvPr id="167" name="Pentagon 166"/>
              <p:cNvSpPr/>
              <p:nvPr/>
            </p:nvSpPr>
            <p:spPr>
              <a:xfrm>
                <a:off x="4644008" y="1788200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5616407" y="2470919"/>
              <a:ext cx="1945911" cy="216000"/>
              <a:chOff x="4644008" y="1788200"/>
              <a:chExt cx="1296144" cy="180000"/>
            </a:xfrm>
          </p:grpSpPr>
          <p:sp>
            <p:nvSpPr>
              <p:cNvPr id="172" name="Pentagon 171"/>
              <p:cNvSpPr/>
              <p:nvPr/>
            </p:nvSpPr>
            <p:spPr>
              <a:xfrm>
                <a:off x="5040080" y="1788200"/>
                <a:ext cx="900072" cy="180000"/>
              </a:xfrm>
              <a:prstGeom prst="homePlate">
                <a:avLst/>
              </a:prstGeom>
              <a:solidFill>
                <a:srgbClr val="6699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  <p:sp>
            <p:nvSpPr>
              <p:cNvPr id="173" name="Pentagon 172"/>
              <p:cNvSpPr/>
              <p:nvPr/>
            </p:nvSpPr>
            <p:spPr>
              <a:xfrm>
                <a:off x="4644008" y="1788200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5616407" y="1363698"/>
              <a:ext cx="1945911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000" b="1">
                  <a:solidFill>
                    <a:schemeClr val="tx1"/>
                  </a:solidFill>
                </a:rPr>
                <a:t>Step 1 </a:t>
              </a:r>
              <a:r>
                <a:rPr lang="en-GB" sz="1000" b="1" err="1">
                  <a:solidFill>
                    <a:schemeClr val="tx1"/>
                  </a:solidFill>
                </a:rPr>
                <a:t>PoS</a:t>
              </a:r>
              <a:r>
                <a:rPr lang="en-GB" sz="1000" b="1">
                  <a:solidFill>
                    <a:schemeClr val="tx1"/>
                  </a:solidFill>
                </a:rPr>
                <a:t> estimate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616407" y="3040098"/>
              <a:ext cx="1945911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000" b="1">
                  <a:solidFill>
                    <a:schemeClr val="tx1"/>
                  </a:solidFill>
                </a:rPr>
                <a:t>Step 3 </a:t>
              </a:r>
              <a:r>
                <a:rPr lang="en-GB" sz="1000" b="1" err="1">
                  <a:solidFill>
                    <a:schemeClr val="tx1"/>
                  </a:solidFill>
                </a:rPr>
                <a:t>PoS</a:t>
              </a:r>
              <a:r>
                <a:rPr lang="en-GB" sz="1000" b="1">
                  <a:solidFill>
                    <a:schemeClr val="tx1"/>
                  </a:solidFill>
                </a:rPr>
                <a:t> estimate</a:t>
              </a: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5616407" y="3309119"/>
              <a:ext cx="1945911" cy="216000"/>
              <a:chOff x="4644008" y="1788200"/>
              <a:chExt cx="1296144" cy="180000"/>
            </a:xfrm>
          </p:grpSpPr>
          <p:sp>
            <p:nvSpPr>
              <p:cNvPr id="182" name="Pentagon 181"/>
              <p:cNvSpPr/>
              <p:nvPr/>
            </p:nvSpPr>
            <p:spPr>
              <a:xfrm>
                <a:off x="5040080" y="1788200"/>
                <a:ext cx="900072" cy="180000"/>
              </a:xfrm>
              <a:prstGeom prst="homePlate">
                <a:avLst/>
              </a:prstGeom>
              <a:solidFill>
                <a:srgbClr val="CC99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  <p:sp>
            <p:nvSpPr>
              <p:cNvPr id="183" name="Pentagon 182"/>
              <p:cNvSpPr/>
              <p:nvPr/>
            </p:nvSpPr>
            <p:spPr>
              <a:xfrm>
                <a:off x="4644008" y="1788200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5616407" y="3878298"/>
              <a:ext cx="1945911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000" b="1">
                  <a:solidFill>
                    <a:schemeClr val="tx1"/>
                  </a:solidFill>
                </a:rPr>
                <a:t>Final </a:t>
              </a:r>
              <a:r>
                <a:rPr lang="en-GB" sz="1000" b="1" err="1">
                  <a:solidFill>
                    <a:schemeClr val="tx1"/>
                  </a:solidFill>
                </a:rPr>
                <a:t>PoS</a:t>
              </a:r>
              <a:r>
                <a:rPr lang="en-GB" sz="1000" b="1">
                  <a:solidFill>
                    <a:schemeClr val="tx1"/>
                  </a:solidFill>
                </a:rPr>
                <a:t> estimate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616407" y="4147319"/>
              <a:ext cx="1945911" cy="216000"/>
              <a:chOff x="4644008" y="1788200"/>
              <a:chExt cx="1296144" cy="180000"/>
            </a:xfrm>
          </p:grpSpPr>
          <p:sp>
            <p:nvSpPr>
              <p:cNvPr id="186" name="Pentagon 185"/>
              <p:cNvSpPr/>
              <p:nvPr/>
            </p:nvSpPr>
            <p:spPr>
              <a:xfrm>
                <a:off x="5040080" y="1788200"/>
                <a:ext cx="900072" cy="180000"/>
              </a:xfrm>
              <a:prstGeom prst="homePlate">
                <a:avLst/>
              </a:prstGeom>
              <a:solidFill>
                <a:srgbClr val="FF66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  <p:sp>
            <p:nvSpPr>
              <p:cNvPr id="187" name="Pentagon 186"/>
              <p:cNvSpPr/>
              <p:nvPr/>
            </p:nvSpPr>
            <p:spPr>
              <a:xfrm>
                <a:off x="4644008" y="1788200"/>
                <a:ext cx="504000" cy="180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rIns="81000" rtlCol="0" anchor="ctr"/>
              <a:lstStyle/>
              <a:p>
                <a:pPr algn="r"/>
                <a:endParaRPr lang="en-US" sz="900"/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3109285" y="3760786"/>
              <a:ext cx="1926956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GB" sz="1000" b="1">
                  <a:solidFill>
                    <a:schemeClr val="tx1"/>
                  </a:solidFill>
                </a:rPr>
                <a:t>Exceptions only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423082" y="1428750"/>
              <a:ext cx="319734" cy="31174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1</a:t>
              </a:r>
              <a:endParaRPr lang="en-US" sz="1200" b="1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3082" y="2266950"/>
              <a:ext cx="319734" cy="311743"/>
            </a:xfrm>
            <a:prstGeom prst="ellipse">
              <a:avLst/>
            </a:prstGeom>
            <a:solidFill>
              <a:srgbClr val="003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2</a:t>
              </a:r>
              <a:endParaRPr lang="en-US" sz="1200" b="1"/>
            </a:p>
          </p:txBody>
        </p:sp>
        <p:sp>
          <p:nvSpPr>
            <p:cNvPr id="120" name="Oval 119"/>
            <p:cNvSpPr/>
            <p:nvPr/>
          </p:nvSpPr>
          <p:spPr>
            <a:xfrm>
              <a:off x="423082" y="3105150"/>
              <a:ext cx="319734" cy="311743"/>
            </a:xfrm>
            <a:prstGeom prst="ellipse">
              <a:avLst/>
            </a:prstGeom>
            <a:solidFill>
              <a:srgbClr val="6644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3</a:t>
              </a:r>
              <a:endParaRPr lang="en-US" sz="1200" b="1"/>
            </a:p>
          </p:txBody>
        </p:sp>
        <p:sp>
          <p:nvSpPr>
            <p:cNvPr id="121" name="Oval 120"/>
            <p:cNvSpPr/>
            <p:nvPr/>
          </p:nvSpPr>
          <p:spPr>
            <a:xfrm>
              <a:off x="423082" y="3943350"/>
              <a:ext cx="319734" cy="311743"/>
            </a:xfrm>
            <a:prstGeom prst="ellipse">
              <a:avLst/>
            </a:prstGeom>
            <a:solidFill>
              <a:srgbClr val="663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/>
                <a:t>4</a:t>
              </a:r>
              <a:endParaRPr lang="en-US" sz="1200" b="1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DIA BSWG KoL Webinar Series | Probability of Success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" val="LegalDisclaimer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PICTUREPATH" val=""/>
</p:tagLst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F5A6993C5BA468895EE40950B5908" ma:contentTypeVersion="11" ma:contentTypeDescription="Create a new document." ma:contentTypeScope="" ma:versionID="c01f5e26a1f10788a738c017fbf98c59">
  <xsd:schema xmlns:xsd="http://www.w3.org/2001/XMLSchema" xmlns:xs="http://www.w3.org/2001/XMLSchema" xmlns:p="http://schemas.microsoft.com/office/2006/metadata/properties" xmlns:ns3="10bd1b11-ea8d-4e3a-b131-55ec961245b5" xmlns:ns4="6f4a4dda-3e7a-4cdb-b81f-10ba0f53660e" targetNamespace="http://schemas.microsoft.com/office/2006/metadata/properties" ma:root="true" ma:fieldsID="971bc0e202095d3706ae68f7bc1bee7d" ns3:_="" ns4:_="">
    <xsd:import namespace="10bd1b11-ea8d-4e3a-b131-55ec961245b5"/>
    <xsd:import namespace="6f4a4dda-3e7a-4cdb-b81f-10ba0f5366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d1b11-ea8d-4e3a-b131-55ec96124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a4dda-3e7a-4cdb-b81f-10ba0f536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A6968-0A1B-49C1-AAB9-E5999ADAB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d1b11-ea8d-4e3a-b131-55ec961245b5"/>
    <ds:schemaRef ds:uri="6f4a4dda-3e7a-4cdb-b81f-10ba0f536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1B9E9B-D5F6-4013-A30B-61A5F3725BB4}">
  <ds:schemaRefs>
    <ds:schemaRef ds:uri="6f4a4dda-3e7a-4cdb-b81f-10ba0f53660e"/>
    <ds:schemaRef ds:uri="http://purl.org/dc/dcmitype/"/>
    <ds:schemaRef ds:uri="10bd1b11-ea8d-4e3a-b131-55ec961245b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64C7C6-713B-4634-84D0-CC4A1F4DD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4165</Words>
  <Application>Microsoft Office PowerPoint</Application>
  <PresentationFormat>On-screen Show (16:9)</PresentationFormat>
  <Paragraphs>503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Arial Regular</vt:lpstr>
      <vt:lpstr>Cambria Math</vt:lpstr>
      <vt:lpstr>CMR10</vt:lpstr>
      <vt:lpstr>TimesNewRoman</vt:lpstr>
      <vt:lpstr>Wingdings</vt:lpstr>
      <vt:lpstr>Novartis 2016</vt:lpstr>
      <vt:lpstr>Strategies for improving the assessment of probability of success (PoS) in late stage drug development</vt:lpstr>
      <vt:lpstr>Outline</vt:lpstr>
      <vt:lpstr>Promising results in smaller (early phase) trials are not always replicated by subsequent studies</vt:lpstr>
      <vt:lpstr>What is “success” in Probability of Success (PoS)?</vt:lpstr>
      <vt:lpstr>Probability of trial success (assurance)</vt:lpstr>
      <vt:lpstr>What is “success” in Probability of Success (PoS)?</vt:lpstr>
      <vt:lpstr>“Success” is more than regulatory approval: We must also meet key endpoints of the TPP required for market access</vt:lpstr>
      <vt:lpstr>Three of many possible ways to evaluate PoS</vt:lpstr>
      <vt:lpstr>Schematic diagram of how we assess PoS at the end of Phase 2 by evaluating all key evidence in 4 incremental steps</vt:lpstr>
      <vt:lpstr>Key steps in the PoS evaluation</vt:lpstr>
      <vt:lpstr>Recap: “Success” is regulatory approval with key endpoints of TPP required for market access</vt:lpstr>
      <vt:lpstr>Step 1: Use industry data to derive tailored benchmark for the probability of approval at end of Ph2</vt:lpstr>
      <vt:lpstr>Step 2: Leverage clinical data to assess the chance of success in pivotal studies</vt:lpstr>
      <vt:lpstr>Combine external and project-specific data to assess the chance of success in pivotal trials</vt:lpstr>
      <vt:lpstr>Account for between-trial heterogeneity in PoS calculation</vt:lpstr>
      <vt:lpstr>Selection bias in Phase 2 effect estimates</vt:lpstr>
      <vt:lpstr>Choose a prior for the average treatment effect μ to ameliorate impact of potential selection bias</vt:lpstr>
      <vt:lpstr>Specify prior for average effect μ which is mixture of two normal distributions</vt:lpstr>
      <vt:lpstr>Simulate the future pivotal studies to calculate the predictive probability of efficacy success in Ph3</vt:lpstr>
      <vt:lpstr>Assessment of PoS is more complex when there are differences between Phase 2 and Phase 3 studies</vt:lpstr>
      <vt:lpstr>Step 3: Accounting for risks beyond pivotal studies</vt:lpstr>
      <vt:lpstr>Program team fills in scorecard rating their project on 5 risks</vt:lpstr>
      <vt:lpstr>Step 4: In exceptional cases, apply an adjustment in case of risks / data unaccounted for in Steps 1-3</vt:lpstr>
      <vt:lpstr>Hypothetical example</vt:lpstr>
      <vt:lpstr>Example: Step 1 of the PoS assessment</vt:lpstr>
      <vt:lpstr>Example: Step 2 of the PoS assessment</vt:lpstr>
      <vt:lpstr>Example: Step 3 of the PoS assessment </vt:lpstr>
      <vt:lpstr>Eliciting expert opinion on several related quantities of interest</vt:lpstr>
      <vt:lpstr>Elicitation: An example of a drug development program in asthma</vt:lpstr>
      <vt:lpstr>Definition of success used for this pilot: Efficacy criteria required elicitation</vt:lpstr>
      <vt:lpstr>A successful elicitation meeting requires careful preparation</vt:lpstr>
      <vt:lpstr>What evidence do we have on asthma exacerbations? (1/2)</vt:lpstr>
      <vt:lpstr>What evidence do we have on asthma exacerbations? (1/2)</vt:lpstr>
      <vt:lpstr>Elicitation for exacerbation rate reduction given median effect on surrogate</vt:lpstr>
      <vt:lpstr>Extension method: Judgments conditional on given surrogate effects</vt:lpstr>
      <vt:lpstr>Extension method: Judgments on distributions at given surrogate effects</vt:lpstr>
      <vt:lpstr>The evidence dossier:  What data did we have on FEV1?</vt:lpstr>
      <vt:lpstr>Elicitation for pre-bronchodilator FEV1: same process as for previous question</vt:lpstr>
      <vt:lpstr>How correlated are experts’ judgments on drug effects on exacerbations and FEV1?</vt:lpstr>
      <vt:lpstr>Calculated Probability of Success (PoS) and the final Phase 3 trial outcomes</vt:lpstr>
      <vt:lpstr>Conclusions</vt:lpstr>
      <vt:lpstr>Conclusions</vt:lpstr>
      <vt:lpstr>Acknowledgements</vt:lpstr>
      <vt:lpstr>Bibliography</vt:lpstr>
      <vt:lpstr>Bibliography</vt:lpstr>
      <vt:lpstr>PowerPoint Presentation</vt:lpstr>
    </vt:vector>
  </TitlesOfParts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our uncertainty about reproducing positive Phase 2 results in Phase 3</dc:title>
  <dc:creator>Hampson, Lisa</dc:creator>
  <cp:lastModifiedBy>Hampson, Lisa</cp:lastModifiedBy>
  <cp:revision>83</cp:revision>
  <cp:lastPrinted>2017-09-27T16:10:53Z</cp:lastPrinted>
  <dcterms:created xsi:type="dcterms:W3CDTF">2019-11-18T11:36:59Z</dcterms:created>
  <dcterms:modified xsi:type="dcterms:W3CDTF">2021-02-18T09:37:45Z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ContentTypeId">
    <vt:lpwstr>0x01010091AF5A6993C5BA468895EE40950B5908</vt:lpwstr>
  </property>
  <property fmtid="{D5CDD505-2E9C-101B-9397-08002B2CF9AE}" pid="6" name="MSIP_Label_4929bff8-5b33-42aa-95d2-28f72e792cb0_Enabled">
    <vt:lpwstr>true</vt:lpwstr>
  </property>
  <property fmtid="{D5CDD505-2E9C-101B-9397-08002B2CF9AE}" pid="7" name="MSIP_Label_4929bff8-5b33-42aa-95d2-28f72e792cb0_SetDate">
    <vt:lpwstr>2021-02-16T14:56:51Z</vt:lpwstr>
  </property>
  <property fmtid="{D5CDD505-2E9C-101B-9397-08002B2CF9AE}" pid="8" name="MSIP_Label_4929bff8-5b33-42aa-95d2-28f72e792cb0_Method">
    <vt:lpwstr>Standard</vt:lpwstr>
  </property>
  <property fmtid="{D5CDD505-2E9C-101B-9397-08002B2CF9AE}" pid="9" name="MSIP_Label_4929bff8-5b33-42aa-95d2-28f72e792cb0_Name">
    <vt:lpwstr>Internal</vt:lpwstr>
  </property>
  <property fmtid="{D5CDD505-2E9C-101B-9397-08002B2CF9AE}" pid="10" name="MSIP_Label_4929bff8-5b33-42aa-95d2-28f72e792cb0_SiteId">
    <vt:lpwstr>f35a6974-607f-47d4-82d7-ff31d7dc53a5</vt:lpwstr>
  </property>
  <property fmtid="{D5CDD505-2E9C-101B-9397-08002B2CF9AE}" pid="11" name="MSIP_Label_4929bff8-5b33-42aa-95d2-28f72e792cb0_ActionId">
    <vt:lpwstr>c91a0370-4290-4a44-86f9-9bad210462ab</vt:lpwstr>
  </property>
  <property fmtid="{D5CDD505-2E9C-101B-9397-08002B2CF9AE}" pid="12" name="MSIP_Label_4929bff8-5b33-42aa-95d2-28f72e792cb0_ContentBits">
    <vt:lpwstr>0</vt:lpwstr>
  </property>
</Properties>
</file>