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2" r:id="rId4"/>
  </p:sldMasterIdLst>
  <p:notesMasterIdLst>
    <p:notesMasterId r:id="rId29"/>
  </p:notesMasterIdLst>
  <p:sldIdLst>
    <p:sldId id="270" r:id="rId5"/>
    <p:sldId id="278" r:id="rId6"/>
    <p:sldId id="310" r:id="rId7"/>
    <p:sldId id="298" r:id="rId8"/>
    <p:sldId id="258" r:id="rId9"/>
    <p:sldId id="263" r:id="rId10"/>
    <p:sldId id="295" r:id="rId11"/>
    <p:sldId id="296" r:id="rId12"/>
    <p:sldId id="299" r:id="rId13"/>
    <p:sldId id="304" r:id="rId14"/>
    <p:sldId id="264" r:id="rId15"/>
    <p:sldId id="297" r:id="rId16"/>
    <p:sldId id="303" r:id="rId17"/>
    <p:sldId id="269" r:id="rId18"/>
    <p:sldId id="305" r:id="rId19"/>
    <p:sldId id="311" r:id="rId20"/>
    <p:sldId id="275" r:id="rId21"/>
    <p:sldId id="301" r:id="rId22"/>
    <p:sldId id="302" r:id="rId23"/>
    <p:sldId id="290" r:id="rId24"/>
    <p:sldId id="280" r:id="rId25"/>
    <p:sldId id="281" r:id="rId26"/>
    <p:sldId id="288" r:id="rId27"/>
    <p:sldId id="289"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7E25"/>
    <a:srgbClr val="3B6C85"/>
    <a:srgbClr val="AE396B"/>
    <a:srgbClr val="008CA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89537" autoAdjust="0"/>
  </p:normalViewPr>
  <p:slideViewPr>
    <p:cSldViewPr snapToGrid="0" snapToObjects="1" showGuides="1">
      <p:cViewPr varScale="1">
        <p:scale>
          <a:sx n="91" d="100"/>
          <a:sy n="91" d="100"/>
        </p:scale>
        <p:origin x="96" y="1668"/>
      </p:cViewPr>
      <p:guideLst>
        <p:guide orient="horz" pos="1992"/>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DDA-412F-AB53-A4B491600F60}"/>
            </c:ext>
          </c:extLst>
        </c:ser>
        <c:ser>
          <c:idx val="1"/>
          <c:order val="1"/>
          <c:tx>
            <c:strRef>
              <c:f>Sheet1!$C$1</c:f>
              <c:strCache>
                <c:ptCount val="1"/>
                <c:pt idx="0">
                  <c:v>Series 2</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DDA-412F-AB53-A4B491600F60}"/>
            </c:ext>
          </c:extLst>
        </c:ser>
        <c:ser>
          <c:idx val="2"/>
          <c:order val="2"/>
          <c:tx>
            <c:strRef>
              <c:f>Sheet1!$D$1</c:f>
              <c:strCache>
                <c:ptCount val="1"/>
                <c:pt idx="0">
                  <c:v>Series 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DDA-412F-AB53-A4B491600F60}"/>
            </c:ext>
          </c:extLst>
        </c:ser>
        <c:dLbls>
          <c:showLegendKey val="0"/>
          <c:showVal val="1"/>
          <c:showCatName val="0"/>
          <c:showSerName val="0"/>
          <c:showPercent val="0"/>
          <c:showBubbleSize val="0"/>
        </c:dLbls>
        <c:gapWidth val="75"/>
        <c:axId val="-793223664"/>
        <c:axId val="-793120224"/>
      </c:barChart>
      <c:catAx>
        <c:axId val="-793223664"/>
        <c:scaling>
          <c:orientation val="minMax"/>
        </c:scaling>
        <c:delete val="0"/>
        <c:axPos val="b"/>
        <c:numFmt formatCode="General" sourceLinked="0"/>
        <c:majorTickMark val="none"/>
        <c:minorTickMark val="none"/>
        <c:tickLblPos val="nextTo"/>
        <c:crossAx val="-793120224"/>
        <c:crosses val="autoZero"/>
        <c:auto val="1"/>
        <c:lblAlgn val="ctr"/>
        <c:lblOffset val="100"/>
        <c:noMultiLvlLbl val="0"/>
      </c:catAx>
      <c:valAx>
        <c:axId val="-793120224"/>
        <c:scaling>
          <c:orientation val="minMax"/>
        </c:scaling>
        <c:delete val="0"/>
        <c:axPos val="l"/>
        <c:numFmt formatCode="General" sourceLinked="1"/>
        <c:majorTickMark val="none"/>
        <c:minorTickMark val="none"/>
        <c:tickLblPos val="nextTo"/>
        <c:crossAx val="-793223664"/>
        <c:crosses val="autoZero"/>
        <c:crossBetween val="between"/>
      </c:valAx>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31955-9C68-4B01-8B59-D00714C61901}" type="datetimeFigureOut">
              <a:rPr lang="en-US" smtClean="0"/>
              <a:t>8/26/2020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A48DA9-255D-4021-9152-50E7A9D6F49F}" type="slidenum">
              <a:rPr lang="en-US" smtClean="0"/>
              <a:t>‹#›</a:t>
            </a:fld>
            <a:endParaRPr lang="en-US" dirty="0"/>
          </a:p>
        </p:txBody>
      </p:sp>
    </p:spTree>
    <p:extLst>
      <p:ext uri="{BB962C8B-B14F-4D97-AF65-F5344CB8AC3E}">
        <p14:creationId xmlns:p14="http://schemas.microsoft.com/office/powerpoint/2010/main" val="1596585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200" b="0" i="0" u="none" strike="noStrike" kern="1200" baseline="0" dirty="0">
              <a:solidFill>
                <a:srgbClr val="FF0000"/>
              </a:solidFill>
              <a:latin typeface="+mn-lt"/>
              <a:ea typeface="+mn-ea"/>
              <a:cs typeface="+mn-cs"/>
            </a:endParaRPr>
          </a:p>
        </p:txBody>
      </p:sp>
      <p:sp>
        <p:nvSpPr>
          <p:cNvPr id="4" name="Slide Number Placeholder 3"/>
          <p:cNvSpPr>
            <a:spLocks noGrp="1"/>
          </p:cNvSpPr>
          <p:nvPr>
            <p:ph type="sldNum" sz="quarter" idx="10"/>
          </p:nvPr>
        </p:nvSpPr>
        <p:spPr/>
        <p:txBody>
          <a:bodyPr/>
          <a:lstStyle/>
          <a:p>
            <a:fld id="{47A48DA9-255D-4021-9152-50E7A9D6F49F}" type="slidenum">
              <a:rPr lang="en-US" smtClean="0"/>
              <a:t>1</a:t>
            </a:fld>
            <a:endParaRPr lang="en-US" dirty="0"/>
          </a:p>
        </p:txBody>
      </p:sp>
    </p:spTree>
    <p:extLst>
      <p:ext uri="{BB962C8B-B14F-4D97-AF65-F5344CB8AC3E}">
        <p14:creationId xmlns:p14="http://schemas.microsoft.com/office/powerpoint/2010/main" val="3875907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A48DA9-255D-4021-9152-50E7A9D6F49F}" type="slidenum">
              <a:rPr lang="en-US" smtClean="0"/>
              <a:t>22</a:t>
            </a:fld>
            <a:endParaRPr lang="en-US" dirty="0"/>
          </a:p>
        </p:txBody>
      </p:sp>
    </p:spTree>
    <p:extLst>
      <p:ext uri="{BB962C8B-B14F-4D97-AF65-F5344CB8AC3E}">
        <p14:creationId xmlns:p14="http://schemas.microsoft.com/office/powerpoint/2010/main" val="40128911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C890B6-D03B-E44A-B47B-BEC3B7B9688D}"/>
              </a:ext>
            </a:extLst>
          </p:cNvPr>
          <p:cNvPicPr>
            <a:picLocks noChangeAspect="1"/>
          </p:cNvPicPr>
          <p:nvPr userDrawn="1"/>
        </p:nvPicPr>
        <p:blipFill>
          <a:blip r:embed="rId2"/>
          <a:stretch>
            <a:fillRect/>
          </a:stretch>
        </p:blipFill>
        <p:spPr>
          <a:xfrm>
            <a:off x="0" y="0"/>
            <a:ext cx="12182140" cy="6858000"/>
          </a:xfrm>
          <a:prstGeom prst="rect">
            <a:avLst/>
          </a:prstGeom>
        </p:spPr>
      </p:pic>
      <p:sp>
        <p:nvSpPr>
          <p:cNvPr id="13" name="Subtitle 2"/>
          <p:cNvSpPr>
            <a:spLocks noGrp="1"/>
          </p:cNvSpPr>
          <p:nvPr>
            <p:ph type="subTitle" idx="1" hasCustomPrompt="1"/>
          </p:nvPr>
        </p:nvSpPr>
        <p:spPr>
          <a:xfrm>
            <a:off x="359835" y="4216078"/>
            <a:ext cx="7564965" cy="1923934"/>
          </a:xfrm>
        </p:spPr>
        <p:txBody>
          <a:bodyPr>
            <a:normAutofit/>
          </a:bodyPr>
          <a:lstStyle>
            <a:lvl1pPr marL="0" indent="0">
              <a:buNone/>
              <a:defRPr/>
            </a:lvl1pPr>
          </a:lstStyle>
          <a:p>
            <a:r>
              <a:rPr lang="en-US" b="1" dirty="0"/>
              <a:t>Presenter Name </a:t>
            </a:r>
          </a:p>
          <a:p>
            <a:r>
              <a:rPr lang="en-US" sz="2800" dirty="0"/>
              <a:t>Title</a:t>
            </a:r>
          </a:p>
          <a:p>
            <a:r>
              <a:rPr lang="en-US" sz="2800" dirty="0"/>
              <a:t>Organization</a:t>
            </a:r>
          </a:p>
        </p:txBody>
      </p:sp>
    </p:spTree>
    <p:extLst>
      <p:ext uri="{BB962C8B-B14F-4D97-AF65-F5344CB8AC3E}">
        <p14:creationId xmlns:p14="http://schemas.microsoft.com/office/powerpoint/2010/main" val="368707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Page_FULL  No Line">
    <p:spTree>
      <p:nvGrpSpPr>
        <p:cNvPr id="1" name=""/>
        <p:cNvGrpSpPr/>
        <p:nvPr/>
      </p:nvGrpSpPr>
      <p:grpSpPr>
        <a:xfrm>
          <a:off x="0" y="0"/>
          <a:ext cx="0" cy="0"/>
          <a:chOff x="0" y="0"/>
          <a:chExt cx="0" cy="0"/>
        </a:xfrm>
      </p:grpSpPr>
      <p:sp>
        <p:nvSpPr>
          <p:cNvPr id="9" name="Content Placeholder 2"/>
          <p:cNvSpPr>
            <a:spLocks noGrp="1"/>
          </p:cNvSpPr>
          <p:nvPr>
            <p:ph idx="1"/>
          </p:nvPr>
        </p:nvSpPr>
        <p:spPr>
          <a:xfrm>
            <a:off x="226141" y="1092528"/>
            <a:ext cx="10550014" cy="5431089"/>
          </a:xfrm>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Placeholder 1"/>
          <p:cNvSpPr>
            <a:spLocks noGrp="1"/>
          </p:cNvSpPr>
          <p:nvPr>
            <p:ph type="title"/>
          </p:nvPr>
        </p:nvSpPr>
        <p:spPr>
          <a:xfrm>
            <a:off x="235972" y="334382"/>
            <a:ext cx="10540183" cy="650567"/>
          </a:xfrm>
          <a:prstGeom prst="rect">
            <a:avLst/>
          </a:prstGeom>
        </p:spPr>
        <p:txBody>
          <a:bodyPr vert="horz" lIns="91440" tIns="45720" rIns="91440" bIns="45720" rtlCol="0" anchor="ctr">
            <a:normAutofit/>
          </a:bodyPr>
          <a:lstStyle>
            <a:lvl1pPr>
              <a:defRPr>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199990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age_FULL with Title Line">
    <p:spTree>
      <p:nvGrpSpPr>
        <p:cNvPr id="1" name=""/>
        <p:cNvGrpSpPr/>
        <p:nvPr/>
      </p:nvGrpSpPr>
      <p:grpSpPr>
        <a:xfrm>
          <a:off x="0" y="0"/>
          <a:ext cx="0" cy="0"/>
          <a:chOff x="0" y="0"/>
          <a:chExt cx="0" cy="0"/>
        </a:xfrm>
      </p:grpSpPr>
      <p:sp>
        <p:nvSpPr>
          <p:cNvPr id="9" name="Content Placeholder 2"/>
          <p:cNvSpPr>
            <a:spLocks noGrp="1"/>
          </p:cNvSpPr>
          <p:nvPr>
            <p:ph idx="1"/>
          </p:nvPr>
        </p:nvSpPr>
        <p:spPr>
          <a:xfrm>
            <a:off x="226141" y="1092528"/>
            <a:ext cx="10550014" cy="5431089"/>
          </a:xfrm>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Placeholder 1"/>
          <p:cNvSpPr>
            <a:spLocks noGrp="1"/>
          </p:cNvSpPr>
          <p:nvPr>
            <p:ph type="title"/>
          </p:nvPr>
        </p:nvSpPr>
        <p:spPr>
          <a:xfrm>
            <a:off x="235972" y="334382"/>
            <a:ext cx="10540183" cy="650567"/>
          </a:xfrm>
          <a:prstGeom prst="rect">
            <a:avLst/>
          </a:prstGeom>
        </p:spPr>
        <p:txBody>
          <a:bodyPr vert="horz" lIns="91440" tIns="45720" rIns="91440" bIns="45720" rtlCol="0" anchor="ctr">
            <a:normAutofit/>
          </a:bodyPr>
          <a:lstStyle>
            <a:lvl1pPr>
              <a:defRPr>
                <a:solidFill>
                  <a:schemeClr val="accent1"/>
                </a:solidFill>
              </a:defRPr>
            </a:lvl1pPr>
          </a:lstStyle>
          <a:p>
            <a:r>
              <a:rPr lang="en-US" dirty="0"/>
              <a:t>Click to edit Master title style</a:t>
            </a:r>
          </a:p>
        </p:txBody>
      </p:sp>
      <p:cxnSp>
        <p:nvCxnSpPr>
          <p:cNvPr id="4" name="Straight Connector 6">
            <a:extLst>
              <a:ext uri="{FF2B5EF4-FFF2-40B4-BE49-F238E27FC236}">
                <a16:creationId xmlns:a16="http://schemas.microsoft.com/office/drawing/2014/main" id="{8A384ACE-91A9-4830-978A-F763A97E37AD}"/>
              </a:ext>
            </a:extLst>
          </p:cNvPr>
          <p:cNvCxnSpPr>
            <a:cxnSpLocks noChangeShapeType="1"/>
          </p:cNvCxnSpPr>
          <p:nvPr userDrawn="1"/>
        </p:nvCxnSpPr>
        <p:spPr bwMode="auto">
          <a:xfrm>
            <a:off x="382128" y="984948"/>
            <a:ext cx="8639175"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2721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  Content Page_2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255638" y="1104406"/>
            <a:ext cx="5299588" cy="5419212"/>
          </a:xfrm>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idx="10"/>
          </p:nvPr>
        </p:nvSpPr>
        <p:spPr>
          <a:xfrm>
            <a:off x="5663381" y="1104406"/>
            <a:ext cx="5152105" cy="5419212"/>
          </a:xfrm>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p:cNvSpPr>
            <a:spLocks noGrp="1"/>
          </p:cNvSpPr>
          <p:nvPr>
            <p:ph type="title"/>
          </p:nvPr>
        </p:nvSpPr>
        <p:spPr>
          <a:xfrm>
            <a:off x="245806" y="334382"/>
            <a:ext cx="10550013" cy="650567"/>
          </a:xfrm>
          <a:prstGeom prst="rect">
            <a:avLst/>
          </a:prstGeom>
        </p:spPr>
        <p:txBody>
          <a:bodyPr vert="horz" lIns="91440" tIns="45720" rIns="91440" bIns="45720" rtlCol="0" anchor="ctr">
            <a:normAutofit/>
          </a:bodyPr>
          <a:lstStyle>
            <a:lvl1pPr>
              <a:defRPr>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302909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age_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817" y="1104405"/>
            <a:ext cx="7298267" cy="1732149"/>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graphicFrame>
        <p:nvGraphicFramePr>
          <p:cNvPr id="9" name="Chart 8"/>
          <p:cNvGraphicFramePr/>
          <p:nvPr userDrawn="1">
            <p:extLst>
              <p:ext uri="{D42A27DB-BD31-4B8C-83A1-F6EECF244321}">
                <p14:modId xmlns:p14="http://schemas.microsoft.com/office/powerpoint/2010/main" val="1691169551"/>
              </p:ext>
            </p:extLst>
          </p:nvPr>
        </p:nvGraphicFramePr>
        <p:xfrm>
          <a:off x="1637615" y="3075041"/>
          <a:ext cx="6705600" cy="3352800"/>
        </p:xfrm>
        <a:graphic>
          <a:graphicData uri="http://schemas.openxmlformats.org/drawingml/2006/chart">
            <c:chart xmlns:c="http://schemas.openxmlformats.org/drawingml/2006/chart" xmlns:r="http://schemas.openxmlformats.org/officeDocument/2006/relationships" r:id="rId2"/>
          </a:graphicData>
        </a:graphic>
      </p:graphicFrame>
      <p:sp>
        <p:nvSpPr>
          <p:cNvPr id="8" name="Title Placeholder 1"/>
          <p:cNvSpPr>
            <a:spLocks noGrp="1"/>
          </p:cNvSpPr>
          <p:nvPr>
            <p:ph type="title"/>
          </p:nvPr>
        </p:nvSpPr>
        <p:spPr>
          <a:xfrm>
            <a:off x="137650" y="334382"/>
            <a:ext cx="10677834" cy="650567"/>
          </a:xfrm>
          <a:prstGeom prst="rect">
            <a:avLst/>
          </a:prstGeom>
        </p:spPr>
        <p:txBody>
          <a:bodyPr vert="horz" lIns="91440" tIns="45720" rIns="91440" bIns="45720" rtlCol="0" anchor="ctr">
            <a:normAutofit/>
          </a:bodyPr>
          <a:lstStyle>
            <a:lvl1pPr>
              <a:defRPr>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12079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B7FFC80-4B5C-412C-9B84-D400028F4381}" type="datetimeFigureOut">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958A19-8564-44F0-B88D-A8C39526DF84}" type="slidenum">
              <a:rPr lang="en-US" smtClean="0"/>
              <a:t>‹#›</a:t>
            </a:fld>
            <a:endParaRPr lang="en-US"/>
          </a:p>
        </p:txBody>
      </p:sp>
    </p:spTree>
    <p:extLst>
      <p:ext uri="{BB962C8B-B14F-4D97-AF65-F5344CB8AC3E}">
        <p14:creationId xmlns:p14="http://schemas.microsoft.com/office/powerpoint/2010/main" val="514559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FDDC9B-656F-8E4F-861F-293A283FD0AE}"/>
              </a:ext>
            </a:extLst>
          </p:cNvPr>
          <p:cNvPicPr>
            <a:picLocks noChangeAspect="1"/>
          </p:cNvPicPr>
          <p:nvPr userDrawn="1"/>
        </p:nvPicPr>
        <p:blipFill>
          <a:blip r:embed="rId8"/>
          <a:stretch>
            <a:fillRect/>
          </a:stretch>
        </p:blipFill>
        <p:spPr>
          <a:xfrm>
            <a:off x="0" y="0"/>
            <a:ext cx="12192000" cy="6858000"/>
          </a:xfrm>
          <a:prstGeom prst="rect">
            <a:avLst/>
          </a:prstGeom>
        </p:spPr>
      </p:pic>
      <p:sp>
        <p:nvSpPr>
          <p:cNvPr id="3" name="Text Placeholder 2"/>
          <p:cNvSpPr>
            <a:spLocks noGrp="1"/>
          </p:cNvSpPr>
          <p:nvPr>
            <p:ph type="body" idx="1"/>
          </p:nvPr>
        </p:nvSpPr>
        <p:spPr>
          <a:xfrm>
            <a:off x="186812" y="1080655"/>
            <a:ext cx="10559846" cy="544854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206477" y="328796"/>
            <a:ext cx="10540181" cy="650567"/>
          </a:xfrm>
          <a:prstGeom prst="rect">
            <a:avLst/>
          </a:prstGeom>
        </p:spPr>
        <p:txBody>
          <a:bodyPr vert="horz" lIns="91440" tIns="45720" rIns="91440" bIns="45720" rtlCol="0" anchor="ctr">
            <a:normAutofit/>
          </a:bodyPr>
          <a:lstStyle/>
          <a:p>
            <a:r>
              <a:rPr lang="en-US" dirty="0"/>
              <a:t>Click to edit Master title style</a:t>
            </a:r>
          </a:p>
        </p:txBody>
      </p:sp>
      <p:sp>
        <p:nvSpPr>
          <p:cNvPr id="7" name="Date Placeholder 3"/>
          <p:cNvSpPr txBox="1">
            <a:spLocks/>
          </p:cNvSpPr>
          <p:nvPr userDrawn="1"/>
        </p:nvSpPr>
        <p:spPr>
          <a:xfrm>
            <a:off x="11159612" y="6449961"/>
            <a:ext cx="875072" cy="24883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5D59618B-9FF7-4719-B508-A5A3907F4343}" type="slidenum">
              <a:rPr lang="en-US" sz="1000" smtClean="0">
                <a:solidFill>
                  <a:schemeClr val="bg1"/>
                </a:solidFill>
              </a:rPr>
              <a:pPr algn="ctr"/>
              <a:t>‹#›</a:t>
            </a:fld>
            <a:endParaRPr lang="en-US" sz="1000" dirty="0">
              <a:solidFill>
                <a:schemeClr val="bg1"/>
              </a:solidFill>
            </a:endParaRPr>
          </a:p>
        </p:txBody>
      </p:sp>
    </p:spTree>
    <p:extLst>
      <p:ext uri="{BB962C8B-B14F-4D97-AF65-F5344CB8AC3E}">
        <p14:creationId xmlns:p14="http://schemas.microsoft.com/office/powerpoint/2010/main" val="1166784625"/>
      </p:ext>
    </p:extLst>
  </p:cSld>
  <p:clrMap bg1="lt1" tx1="dk1" bg2="lt2" tx2="dk2" accent1="accent1" accent2="accent2" accent3="accent3" accent4="accent4" accent5="accent5" accent6="accent6" hlink="hlink" folHlink="folHlink"/>
  <p:sldLayoutIdLst>
    <p:sldLayoutId id="2147483733" r:id="rId1"/>
    <p:sldLayoutId id="2147483743" r:id="rId2"/>
    <p:sldLayoutId id="2147483742" r:id="rId3"/>
    <p:sldLayoutId id="2147483738" r:id="rId4"/>
    <p:sldLayoutId id="2147483740" r:id="rId5"/>
    <p:sldLayoutId id="214748374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80000"/>
        </a:lnSpc>
        <a:spcBef>
          <a:spcPct val="0"/>
        </a:spcBef>
        <a:buNone/>
        <a:defRPr sz="3600" b="0" kern="1200" baseline="0">
          <a:solidFill>
            <a:schemeClr val="accent1"/>
          </a:solidFill>
          <a:latin typeface="Arial"/>
          <a:ea typeface="+mj-ea"/>
          <a:cs typeface="Arial"/>
        </a:defRPr>
      </a:lvl1pPr>
    </p:titleStyle>
    <p:bodyStyle>
      <a:lvl1pPr marL="457200" indent="-457200" algn="l" defTabSz="457200" rtl="0" eaLnBrk="1" latinLnBrk="0" hangingPunct="1">
        <a:spcBef>
          <a:spcPct val="20000"/>
        </a:spcBef>
        <a:buFontTx/>
        <a:buBlip>
          <a:blip r:embed="rId9"/>
        </a:buBlip>
        <a:defRPr sz="28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doi.org/10.1080/00031305.2019.1610065" TargetMode="Externa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3.xml"/><Relationship Id="rId5" Type="http://schemas.openxmlformats.org/officeDocument/2006/relationships/hyperlink" Target="mailto:Akaranevich@embstats.com" TargetMode="Externa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65452" y="1633086"/>
            <a:ext cx="11861095" cy="2679998"/>
          </a:xfrm>
        </p:spPr>
        <p:txBody>
          <a:bodyPr>
            <a:normAutofit/>
          </a:bodyPr>
          <a:lstStyle/>
          <a:p>
            <a:pPr>
              <a:lnSpc>
                <a:spcPct val="100000"/>
              </a:lnSpc>
            </a:pPr>
            <a:r>
              <a:rPr lang="en-US" sz="4000" dirty="0">
                <a:solidFill>
                  <a:schemeClr val="tx1"/>
                </a:solidFill>
              </a:rPr>
              <a:t>Overview and Optimization of an Adaptive Bayesian Two-Stage “Drop-the-Losers” Trial Design</a:t>
            </a:r>
            <a:br>
              <a:rPr lang="en-CA" dirty="0">
                <a:solidFill>
                  <a:schemeClr val="accent1"/>
                </a:solidFill>
              </a:rPr>
            </a:br>
            <a:endParaRPr lang="en-US" dirty="0">
              <a:solidFill>
                <a:schemeClr val="accent1"/>
              </a:solidFill>
            </a:endParaRPr>
          </a:p>
        </p:txBody>
      </p:sp>
      <p:sp>
        <p:nvSpPr>
          <p:cNvPr id="3" name="Subtitle 2"/>
          <p:cNvSpPr>
            <a:spLocks noGrp="1"/>
          </p:cNvSpPr>
          <p:nvPr>
            <p:ph type="subTitle" idx="1"/>
          </p:nvPr>
        </p:nvSpPr>
        <p:spPr>
          <a:xfrm>
            <a:off x="939933" y="4021567"/>
            <a:ext cx="7564965" cy="1923934"/>
          </a:xfrm>
        </p:spPr>
        <p:txBody>
          <a:bodyPr>
            <a:normAutofit/>
          </a:bodyPr>
          <a:lstStyle/>
          <a:p>
            <a:r>
              <a:rPr lang="en-US" b="1" dirty="0"/>
              <a:t>Alex Karanevich</a:t>
            </a:r>
          </a:p>
          <a:p>
            <a:r>
              <a:rPr lang="en-US" dirty="0"/>
              <a:t>Biostatistician</a:t>
            </a:r>
          </a:p>
        </p:txBody>
      </p:sp>
      <p:pic>
        <p:nvPicPr>
          <p:cNvPr id="1026" name="Picture 2" descr="EMB Statistical Solutions, LLC (graphic)">
            <a:extLst>
              <a:ext uri="{FF2B5EF4-FFF2-40B4-BE49-F238E27FC236}">
                <a16:creationId xmlns:a16="http://schemas.microsoft.com/office/drawing/2014/main" id="{AA8F3AFF-D4F0-485C-A6CE-7102747FE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933" y="5306031"/>
            <a:ext cx="4028658" cy="1278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72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b="1" dirty="0">
                <a:solidFill>
                  <a:schemeClr val="tx1"/>
                </a:solidFill>
              </a:rPr>
              <a:t>Complications:</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Subtitle 2">
            <a:extLst>
              <a:ext uri="{FF2B5EF4-FFF2-40B4-BE49-F238E27FC236}">
                <a16:creationId xmlns:a16="http://schemas.microsoft.com/office/drawing/2014/main" id="{7E8AD094-F0AB-4AAB-A67B-9E0A27001D6C}"/>
              </a:ext>
            </a:extLst>
          </p:cNvPr>
          <p:cNvSpPr txBox="1">
            <a:spLocks/>
          </p:cNvSpPr>
          <p:nvPr/>
        </p:nvSpPr>
        <p:spPr>
          <a:xfrm>
            <a:off x="307975" y="1988686"/>
            <a:ext cx="10439689" cy="43809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3200" dirty="0"/>
              <a:t>Requires </a:t>
            </a:r>
            <a:r>
              <a:rPr lang="en-US" sz="3200" b="1" dirty="0"/>
              <a:t>lots</a:t>
            </a:r>
            <a:r>
              <a:rPr lang="en-US" sz="3200" dirty="0"/>
              <a:t> of statistical support for planning/analysis</a:t>
            </a:r>
          </a:p>
          <a:p>
            <a:pPr algn="l">
              <a:lnSpc>
                <a:spcPct val="200000"/>
              </a:lnSpc>
            </a:pPr>
            <a:r>
              <a:rPr lang="en-US" sz="3200" dirty="0"/>
              <a:t>Assumes all patients reach endpoint at end of Stage 1:</a:t>
            </a:r>
          </a:p>
          <a:p>
            <a:pPr marL="914400" lvl="1" indent="-457200" algn="l">
              <a:lnSpc>
                <a:spcPct val="200000"/>
              </a:lnSpc>
              <a:buFont typeface="Arial" panose="020B0604020202020204" pitchFamily="34" charset="0"/>
              <a:buChar char="•"/>
            </a:pPr>
            <a:r>
              <a:rPr lang="en-US" sz="2800" dirty="0"/>
              <a:t>Might require pause in enrollment</a:t>
            </a:r>
          </a:p>
          <a:p>
            <a:pPr marL="914400" lvl="1" indent="-457200" algn="l">
              <a:lnSpc>
                <a:spcPct val="200000"/>
              </a:lnSpc>
              <a:buFont typeface="Arial" panose="020B0604020202020204" pitchFamily="34" charset="0"/>
              <a:buChar char="•"/>
            </a:pPr>
            <a:r>
              <a:rPr lang="en-US" sz="2800" dirty="0"/>
              <a:t>Not ideal if time from enrollment to endpoint is long</a:t>
            </a:r>
          </a:p>
        </p:txBody>
      </p:sp>
    </p:spTree>
    <p:extLst>
      <p:ext uri="{BB962C8B-B14F-4D97-AF65-F5344CB8AC3E}">
        <p14:creationId xmlns:p14="http://schemas.microsoft.com/office/powerpoint/2010/main" val="1892252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rmAutofit/>
          </a:bodyPr>
          <a:lstStyle/>
          <a:p>
            <a:r>
              <a:rPr lang="en-US" b="1" dirty="0">
                <a:solidFill>
                  <a:schemeClr val="tx1"/>
                </a:solidFill>
              </a:rPr>
              <a:t>Specifics: Stage 1</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7" name="Subtitle 2"/>
              <p:cNvSpPr txBox="1">
                <a:spLocks/>
              </p:cNvSpPr>
              <p:nvPr/>
            </p:nvSpPr>
            <p:spPr>
              <a:xfrm>
                <a:off x="223959" y="1374357"/>
                <a:ext cx="9917567" cy="4870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chemeClr val="tx1"/>
                    </a:solidFill>
                  </a:rPr>
                  <a:t>Stage 1 ends after all </a:t>
                </a:r>
                <a14:m>
                  <m:oMath xmlns:m="http://schemas.openxmlformats.org/officeDocument/2006/math">
                    <m:r>
                      <a:rPr lang="en-US" sz="2800" b="0" i="1" smtClean="0">
                        <a:solidFill>
                          <a:schemeClr val="tx1"/>
                        </a:solidFill>
                        <a:latin typeface="Cambria Math" panose="02040503050406030204" pitchFamily="18" charset="0"/>
                      </a:rPr>
                      <m:t>𝑘</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𝑛</m:t>
                        </m:r>
                      </m:e>
                      <m:sub>
                        <m:r>
                          <a:rPr lang="en-US" sz="2800" b="0" i="1" smtClean="0">
                            <a:solidFill>
                              <a:schemeClr val="tx1"/>
                            </a:solidFill>
                            <a:latin typeface="Cambria Math" panose="02040503050406030204" pitchFamily="18" charset="0"/>
                          </a:rPr>
                          <m:t>1</m:t>
                        </m:r>
                      </m:sub>
                    </m:sSub>
                  </m:oMath>
                </a14:m>
                <a:r>
                  <a:rPr lang="en-US" sz="2800" dirty="0">
                    <a:solidFill>
                      <a:schemeClr val="tx1"/>
                    </a:solidFill>
                  </a:rPr>
                  <a:t> patients reach endpoint</a:t>
                </a:r>
              </a:p>
              <a:p>
                <a:pPr marL="914400" lvl="1" indent="-457200" algn="l">
                  <a:buFont typeface="Arial" panose="020B0604020202020204" pitchFamily="34" charset="0"/>
                  <a:buChar char="•"/>
                </a:pPr>
                <a:r>
                  <a:rPr lang="en-US" sz="2400" dirty="0">
                    <a:solidFill>
                      <a:schemeClr val="tx1"/>
                    </a:solidFill>
                  </a:rPr>
                  <a:t>Choose winner arm using posterior probabilities</a:t>
                </a:r>
              </a:p>
              <a:p>
                <a:pPr marL="1371600" lvl="2" indent="-457200" algn="l">
                  <a:buFont typeface="Arial" panose="020B0604020202020204" pitchFamily="34" charset="0"/>
                  <a:buChar char="•"/>
                </a:pPr>
                <a:r>
                  <a:rPr lang="en-US" sz="2600" dirty="0">
                    <a:solidFill>
                      <a:schemeClr val="tx1"/>
                    </a:solidFill>
                  </a:rPr>
                  <a:t>For each arm </a:t>
                </a:r>
                <a14:m>
                  <m:oMath xmlns:m="http://schemas.openxmlformats.org/officeDocument/2006/math">
                    <m:r>
                      <a:rPr lang="en-US" sz="2600" b="0" i="1" smtClean="0">
                        <a:solidFill>
                          <a:schemeClr val="tx1"/>
                        </a:solidFill>
                        <a:latin typeface="Cambria Math" panose="02040503050406030204" pitchFamily="18" charset="0"/>
                      </a:rPr>
                      <m:t>𝑗</m:t>
                    </m:r>
                  </m:oMath>
                </a14:m>
                <a:r>
                  <a:rPr lang="en-US" sz="2600" dirty="0">
                    <a:solidFill>
                      <a:schemeClr val="tx1"/>
                    </a:solidFill>
                  </a:rPr>
                  <a:t> find </a:t>
                </a:r>
                <a14:m>
                  <m:oMath xmlns:m="http://schemas.openxmlformats.org/officeDocument/2006/math">
                    <m:r>
                      <a:rPr lang="en-US" sz="2600" b="0" i="1" smtClean="0">
                        <a:solidFill>
                          <a:schemeClr val="tx1"/>
                        </a:solidFill>
                        <a:latin typeface="Cambria Math" panose="02040503050406030204" pitchFamily="18" charset="0"/>
                      </a:rPr>
                      <m:t>𝑝</m:t>
                    </m:r>
                    <m:d>
                      <m:dPr>
                        <m:ctrlPr>
                          <a:rPr lang="en-US" sz="2600" b="0" i="1" smtClean="0">
                            <a:solidFill>
                              <a:schemeClr val="tx1"/>
                            </a:solidFill>
                            <a:latin typeface="Cambria Math" panose="02040503050406030204" pitchFamily="18" charset="0"/>
                          </a:rPr>
                        </m:ctrlPr>
                      </m:dPr>
                      <m:e>
                        <m:sSub>
                          <m:sSubPr>
                            <m:ctrlPr>
                              <a:rPr lang="en-US" sz="2600" b="0" i="1" smtClean="0">
                                <a:solidFill>
                                  <a:schemeClr val="tx1"/>
                                </a:solidFill>
                                <a:latin typeface="Cambria Math" panose="02040503050406030204" pitchFamily="18" charset="0"/>
                              </a:rPr>
                            </m:ctrlPr>
                          </m:sSubPr>
                          <m:e>
                            <m:r>
                              <a:rPr lang="en-US" sz="2600" b="0" i="1" smtClean="0">
                                <a:solidFill>
                                  <a:schemeClr val="tx1"/>
                                </a:solidFill>
                                <a:latin typeface="Cambria Math" panose="02040503050406030204" pitchFamily="18" charset="0"/>
                              </a:rPr>
                              <m:t>𝜇</m:t>
                            </m:r>
                          </m:e>
                          <m:sub>
                            <m:r>
                              <a:rPr lang="en-US" sz="2600" b="0" i="1" smtClean="0">
                                <a:solidFill>
                                  <a:schemeClr val="tx1"/>
                                </a:solidFill>
                                <a:latin typeface="Cambria Math" panose="02040503050406030204" pitchFamily="18" charset="0"/>
                              </a:rPr>
                              <m:t>𝑗</m:t>
                            </m:r>
                          </m:sub>
                        </m:sSub>
                        <m:r>
                          <a:rPr lang="en-US" sz="2600" b="0" i="0" smtClean="0">
                            <a:solidFill>
                              <a:schemeClr val="tx1"/>
                            </a:solidFill>
                            <a:latin typeface="Cambria Math" panose="02040503050406030204" pitchFamily="18" charset="0"/>
                          </a:rPr>
                          <m:t> </m:t>
                        </m:r>
                        <m:r>
                          <m:rPr>
                            <m:sty m:val="p"/>
                          </m:rPr>
                          <a:rPr lang="en-US" sz="2600" b="0" i="0" smtClean="0">
                            <a:solidFill>
                              <a:schemeClr val="tx1"/>
                            </a:solidFill>
                            <a:latin typeface="Cambria Math" panose="02040503050406030204" pitchFamily="18" charset="0"/>
                          </a:rPr>
                          <m:t>is</m:t>
                        </m:r>
                        <m:r>
                          <a:rPr lang="en-US" sz="2600" b="0" i="0" smtClean="0">
                            <a:solidFill>
                              <a:schemeClr val="tx1"/>
                            </a:solidFill>
                            <a:latin typeface="Cambria Math" panose="02040503050406030204" pitchFamily="18" charset="0"/>
                          </a:rPr>
                          <m:t> </m:t>
                        </m:r>
                        <m:r>
                          <m:rPr>
                            <m:sty m:val="p"/>
                          </m:rPr>
                          <a:rPr lang="en-US" sz="2600" b="0" i="0" smtClean="0">
                            <a:solidFill>
                              <a:schemeClr val="tx1"/>
                            </a:solidFill>
                            <a:latin typeface="Cambria Math" panose="02040503050406030204" pitchFamily="18" charset="0"/>
                          </a:rPr>
                          <m:t>max</m:t>
                        </m:r>
                      </m:e>
                    </m:d>
                  </m:oMath>
                </a14:m>
                <a:endParaRPr lang="en-US" sz="2600" dirty="0">
                  <a:solidFill>
                    <a:schemeClr val="tx1"/>
                  </a:solidFill>
                </a:endParaRPr>
              </a:p>
              <a:p>
                <a:pPr marL="1371600" lvl="2" indent="-457200" algn="l">
                  <a:buFont typeface="Arial" panose="020B0604020202020204" pitchFamily="34" charset="0"/>
                  <a:buChar char="•"/>
                </a:pPr>
                <a:r>
                  <a:rPr lang="en-US" sz="2600" dirty="0">
                    <a:solidFill>
                      <a:schemeClr val="tx1"/>
                    </a:solidFill>
                  </a:rPr>
                  <a:t>Then </a:t>
                </a:r>
                <a14:m>
                  <m:oMath xmlns:m="http://schemas.openxmlformats.org/officeDocument/2006/math">
                    <m:sSub>
                      <m:sSubPr>
                        <m:ctrlPr>
                          <a:rPr lang="en-US" sz="2600" b="0" i="1" smtClean="0">
                            <a:solidFill>
                              <a:schemeClr val="tx1"/>
                            </a:solidFill>
                            <a:latin typeface="Cambria Math" panose="02040503050406030204" pitchFamily="18" charset="0"/>
                          </a:rPr>
                        </m:ctrlPr>
                      </m:sSubPr>
                      <m:e>
                        <m:r>
                          <a:rPr lang="en-US" sz="2600" b="0" i="1" smtClean="0">
                            <a:solidFill>
                              <a:schemeClr val="tx1"/>
                            </a:solidFill>
                            <a:latin typeface="Cambria Math" panose="02040503050406030204" pitchFamily="18" charset="0"/>
                          </a:rPr>
                          <m:t>𝜇</m:t>
                        </m:r>
                      </m:e>
                      <m:sub>
                        <m:r>
                          <a:rPr lang="en-US" sz="2600" b="0" i="1" smtClean="0">
                            <a:solidFill>
                              <a:schemeClr val="tx1"/>
                            </a:solidFill>
                            <a:latin typeface="Cambria Math" panose="02040503050406030204" pitchFamily="18" charset="0"/>
                          </a:rPr>
                          <m:t>𝑤𝑖𝑛</m:t>
                        </m:r>
                      </m:sub>
                    </m:sSub>
                    <m:r>
                      <a:rPr lang="en-US" sz="2600" b="0" i="1" smtClean="0">
                        <a:solidFill>
                          <a:schemeClr val="tx1"/>
                        </a:solidFill>
                        <a:latin typeface="Cambria Math" panose="02040503050406030204" pitchFamily="18" charset="0"/>
                      </a:rPr>
                      <m:t> </m:t>
                    </m:r>
                    <m:r>
                      <m:rPr>
                        <m:sty m:val="p"/>
                      </m:rPr>
                      <a:rPr lang="en-US" sz="2600" b="0" i="0" smtClean="0">
                        <a:solidFill>
                          <a:schemeClr val="tx1"/>
                        </a:solidFill>
                        <a:latin typeface="Cambria Math" panose="02040503050406030204" pitchFamily="18" charset="0"/>
                      </a:rPr>
                      <m:t>is</m:t>
                    </m:r>
                    <m:r>
                      <a:rPr lang="en-US" sz="2600" b="0" i="0" smtClean="0">
                        <a:solidFill>
                          <a:schemeClr val="tx1"/>
                        </a:solidFill>
                        <a:latin typeface="Cambria Math" panose="02040503050406030204" pitchFamily="18" charset="0"/>
                      </a:rPr>
                      <m:t> </m:t>
                    </m:r>
                    <m:r>
                      <m:rPr>
                        <m:sty m:val="p"/>
                      </m:rPr>
                      <a:rPr lang="en-US" sz="2600" b="0" i="0" smtClean="0">
                        <a:solidFill>
                          <a:schemeClr val="tx1"/>
                        </a:solidFill>
                        <a:latin typeface="Cambria Math" panose="02040503050406030204" pitchFamily="18" charset="0"/>
                      </a:rPr>
                      <m:t>the</m:t>
                    </m:r>
                    <m:r>
                      <a:rPr lang="en-US" sz="2600" b="0" i="0" smtClean="0">
                        <a:solidFill>
                          <a:schemeClr val="tx1"/>
                        </a:solidFill>
                        <a:latin typeface="Cambria Math" panose="02040503050406030204" pitchFamily="18" charset="0"/>
                      </a:rPr>
                      <m:t> </m:t>
                    </m:r>
                    <m:r>
                      <m:rPr>
                        <m:sty m:val="p"/>
                      </m:rPr>
                      <a:rPr lang="en-US" sz="2600" b="0" i="0" smtClean="0">
                        <a:solidFill>
                          <a:schemeClr val="tx1"/>
                        </a:solidFill>
                        <a:latin typeface="Cambria Math" panose="02040503050406030204" pitchFamily="18" charset="0"/>
                      </a:rPr>
                      <m:t>largest</m:t>
                    </m:r>
                    <m:r>
                      <a:rPr lang="en-US" sz="2600" b="0" i="0" smtClean="0">
                        <a:solidFill>
                          <a:schemeClr val="tx1"/>
                        </a:solidFill>
                        <a:latin typeface="Cambria Math" panose="02040503050406030204" pitchFamily="18" charset="0"/>
                      </a:rPr>
                      <m:t> </m:t>
                    </m:r>
                    <m:r>
                      <a:rPr lang="en-US" sz="2600" b="0" i="1" smtClean="0">
                        <a:solidFill>
                          <a:schemeClr val="tx1"/>
                        </a:solidFill>
                        <a:latin typeface="Cambria Math" panose="02040503050406030204" pitchFamily="18" charset="0"/>
                      </a:rPr>
                      <m:t> </m:t>
                    </m:r>
                    <m:r>
                      <a:rPr lang="en-US" sz="2600" i="1">
                        <a:solidFill>
                          <a:schemeClr val="tx1"/>
                        </a:solidFill>
                        <a:latin typeface="Cambria Math" panose="02040503050406030204" pitchFamily="18" charset="0"/>
                      </a:rPr>
                      <m:t>𝑝</m:t>
                    </m:r>
                    <m:d>
                      <m:dPr>
                        <m:ctrlPr>
                          <a:rPr lang="en-US" sz="2600" i="1">
                            <a:solidFill>
                              <a:schemeClr val="tx1"/>
                            </a:solidFill>
                            <a:latin typeface="Cambria Math" panose="02040503050406030204" pitchFamily="18" charset="0"/>
                          </a:rPr>
                        </m:ctrlPr>
                      </m:dPr>
                      <m:e>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𝜇</m:t>
                            </m:r>
                          </m:e>
                          <m:sub>
                            <m:r>
                              <a:rPr lang="en-US" sz="2600" i="1">
                                <a:solidFill>
                                  <a:schemeClr val="tx1"/>
                                </a:solidFill>
                                <a:latin typeface="Cambria Math" panose="02040503050406030204" pitchFamily="18" charset="0"/>
                              </a:rPr>
                              <m:t>𝑗</m:t>
                            </m:r>
                          </m:sub>
                        </m:sSub>
                        <m:r>
                          <a:rPr lang="en-US" sz="2600">
                            <a:solidFill>
                              <a:schemeClr val="tx1"/>
                            </a:solidFill>
                            <a:latin typeface="Cambria Math" panose="02040503050406030204" pitchFamily="18" charset="0"/>
                          </a:rPr>
                          <m:t> </m:t>
                        </m:r>
                        <m:r>
                          <m:rPr>
                            <m:sty m:val="p"/>
                          </m:rPr>
                          <a:rPr lang="en-US" sz="2600">
                            <a:solidFill>
                              <a:schemeClr val="tx1"/>
                            </a:solidFill>
                            <a:latin typeface="Cambria Math" panose="02040503050406030204" pitchFamily="18" charset="0"/>
                          </a:rPr>
                          <m:t>is</m:t>
                        </m:r>
                        <m:r>
                          <a:rPr lang="en-US" sz="2600">
                            <a:solidFill>
                              <a:schemeClr val="tx1"/>
                            </a:solidFill>
                            <a:latin typeface="Cambria Math" panose="02040503050406030204" pitchFamily="18" charset="0"/>
                          </a:rPr>
                          <m:t> </m:t>
                        </m:r>
                        <m:r>
                          <m:rPr>
                            <m:sty m:val="p"/>
                          </m:rPr>
                          <a:rPr lang="en-US" sz="2600">
                            <a:solidFill>
                              <a:schemeClr val="tx1"/>
                            </a:solidFill>
                            <a:latin typeface="Cambria Math" panose="02040503050406030204" pitchFamily="18" charset="0"/>
                          </a:rPr>
                          <m:t>max</m:t>
                        </m:r>
                      </m:e>
                    </m:d>
                  </m:oMath>
                </a14:m>
                <a:br>
                  <a:rPr lang="en-US" sz="2600" dirty="0">
                    <a:solidFill>
                      <a:schemeClr val="tx1"/>
                    </a:solidFill>
                  </a:rPr>
                </a:br>
                <a:endParaRPr lang="en-US" sz="2600" dirty="0">
                  <a:solidFill>
                    <a:schemeClr val="tx1"/>
                  </a:solidFill>
                </a:endParaRPr>
              </a:p>
              <a:p>
                <a:pPr algn="l"/>
                <a:r>
                  <a:rPr lang="en-US" sz="2800" dirty="0">
                    <a:solidFill>
                      <a:schemeClr val="tx1"/>
                    </a:solidFill>
                  </a:rPr>
                  <a:t>Early stopping conditions:</a:t>
                </a:r>
              </a:p>
              <a:p>
                <a:pPr marL="914400" lvl="1" indent="-457200" algn="l">
                  <a:buFont typeface="Arial" panose="020B0604020202020204" pitchFamily="34" charset="0"/>
                  <a:buChar char="•"/>
                </a:pPr>
                <a14:m>
                  <m:oMath xmlns:m="http://schemas.openxmlformats.org/officeDocument/2006/math">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𝜇</m:t>
                        </m:r>
                      </m:e>
                      <m:sub>
                        <m:r>
                          <a:rPr lang="en-US" sz="2800" b="0" i="1" smtClean="0">
                            <a:solidFill>
                              <a:schemeClr val="tx1"/>
                            </a:solidFill>
                            <a:latin typeface="Cambria Math" panose="02040503050406030204" pitchFamily="18" charset="0"/>
                          </a:rPr>
                          <m:t>𝑤𝑖𝑛</m:t>
                        </m:r>
                      </m:sub>
                    </m:sSub>
                    <m:r>
                      <a:rPr lang="en-US" sz="2800" b="0" i="1" smtClean="0">
                        <a:solidFill>
                          <a:schemeClr val="tx1"/>
                        </a:solidFill>
                        <a:latin typeface="Cambria Math" panose="02040503050406030204" pitchFamily="18" charset="0"/>
                      </a:rPr>
                      <m:t>=</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𝜇</m:t>
                        </m:r>
                      </m:e>
                      <m:sub>
                        <m:r>
                          <a:rPr lang="en-US" sz="2800" b="0" i="1" smtClean="0">
                            <a:solidFill>
                              <a:schemeClr val="tx1"/>
                            </a:solidFill>
                            <a:latin typeface="Cambria Math" panose="02040503050406030204" pitchFamily="18" charset="0"/>
                          </a:rPr>
                          <m:t>𝑐𝑜𝑛𝑡𝑟𝑜𝑙</m:t>
                        </m:r>
                      </m:sub>
                    </m:sSub>
                  </m:oMath>
                </a14:m>
                <a:endParaRPr lang="en-US" sz="2800" dirty="0">
                  <a:solidFill>
                    <a:schemeClr val="tx1"/>
                  </a:solidFill>
                </a:endParaRPr>
              </a:p>
              <a:p>
                <a:pPr marL="914400" lvl="1" indent="-457200" algn="l">
                  <a:buFont typeface="Arial" panose="020B0604020202020204" pitchFamily="34" charset="0"/>
                  <a:buChar char="•"/>
                </a:pPr>
                <a:r>
                  <a:rPr lang="en-US" sz="2800" dirty="0">
                    <a:solidFill>
                      <a:schemeClr val="tx1"/>
                    </a:solidFill>
                  </a:rPr>
                  <a:t>Or, if </a:t>
                </a:r>
                <a14:m>
                  <m:oMath xmlns:m="http://schemas.openxmlformats.org/officeDocument/2006/math">
                    <m:r>
                      <a:rPr lang="en-US" sz="2800" i="1">
                        <a:solidFill>
                          <a:schemeClr val="tx1"/>
                        </a:solidFill>
                        <a:latin typeface="Cambria Math" panose="02040503050406030204" pitchFamily="18" charset="0"/>
                      </a:rPr>
                      <m:t>𝑃</m:t>
                    </m:r>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𝜇</m:t>
                        </m:r>
                      </m:e>
                      <m:sub>
                        <m:r>
                          <a:rPr lang="en-US" sz="2800" i="1">
                            <a:solidFill>
                              <a:schemeClr val="tx1"/>
                            </a:solidFill>
                            <a:latin typeface="Cambria Math" panose="02040503050406030204" pitchFamily="18" charset="0"/>
                          </a:rPr>
                          <m:t>𝑤𝑖𝑛</m:t>
                        </m:r>
                      </m:sub>
                    </m:sSub>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𝜇</m:t>
                        </m:r>
                      </m:e>
                      <m:sub>
                        <m:r>
                          <a:rPr lang="en-US" sz="2800" i="1">
                            <a:solidFill>
                              <a:schemeClr val="tx1"/>
                            </a:solidFill>
                            <a:latin typeface="Cambria Math" panose="02040503050406030204" pitchFamily="18" charset="0"/>
                          </a:rPr>
                          <m:t>𝑐𝑜𝑛𝑡𝑟𝑜𝑙</m:t>
                        </m:r>
                      </m:sub>
                    </m:sSub>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𝛿</m:t>
                    </m:r>
                    <m:r>
                      <a:rPr lang="en-US" sz="2800" i="1">
                        <a:solidFill>
                          <a:schemeClr val="tx1"/>
                        </a:solidFill>
                        <a:latin typeface="Cambria Math" panose="02040503050406030204" pitchFamily="18" charset="0"/>
                      </a:rPr>
                      <m:t>)</m:t>
                    </m:r>
                  </m:oMath>
                </a14:m>
                <a:r>
                  <a:rPr lang="en-US" sz="2800" dirty="0">
                    <a:solidFill>
                      <a:schemeClr val="tx1"/>
                    </a:solidFill>
                  </a:rPr>
                  <a:t> is small for some</a:t>
                </a:r>
                <a14:m>
                  <m:oMath xmlns:m="http://schemas.openxmlformats.org/officeDocument/2006/math">
                    <m:r>
                      <a:rPr lang="en-US" sz="2800" b="0" i="0" smtClean="0">
                        <a:solidFill>
                          <a:schemeClr val="tx1"/>
                        </a:solidFill>
                        <a:latin typeface="Cambria Math" panose="02040503050406030204" pitchFamily="18" charset="0"/>
                      </a:rPr>
                      <m:t> </m:t>
                    </m:r>
                    <m:r>
                      <a:rPr lang="en-US" sz="2800" i="1">
                        <a:solidFill>
                          <a:schemeClr val="tx1"/>
                        </a:solidFill>
                        <a:latin typeface="Cambria Math" panose="02040503050406030204" pitchFamily="18" charset="0"/>
                      </a:rPr>
                      <m:t>𝛿</m:t>
                    </m:r>
                  </m:oMath>
                </a14:m>
                <a:br>
                  <a:rPr lang="en-US" sz="2800" dirty="0">
                    <a:solidFill>
                      <a:schemeClr val="tx1"/>
                    </a:solidFill>
                  </a:rPr>
                </a:br>
                <a:endParaRPr lang="en-US" sz="2800" dirty="0">
                  <a:solidFill>
                    <a:schemeClr val="tx1"/>
                  </a:solidFill>
                </a:endParaRPr>
              </a:p>
              <a:p>
                <a:pPr algn="l"/>
                <a:r>
                  <a:rPr lang="en-US" sz="2800" b="1" dirty="0">
                    <a:solidFill>
                      <a:schemeClr val="accent4"/>
                    </a:solidFill>
                  </a:rPr>
                  <a:t>But how to choose </a:t>
                </a:r>
                <a14:m>
                  <m:oMath xmlns:m="http://schemas.openxmlformats.org/officeDocument/2006/math">
                    <m:sSub>
                      <m:sSubPr>
                        <m:ctrlPr>
                          <a:rPr lang="en-US" sz="2800" b="1" i="1" smtClean="0">
                            <a:solidFill>
                              <a:schemeClr val="accent4"/>
                            </a:solidFill>
                            <a:latin typeface="Cambria Math" panose="02040503050406030204" pitchFamily="18" charset="0"/>
                          </a:rPr>
                        </m:ctrlPr>
                      </m:sSubPr>
                      <m:e>
                        <m:r>
                          <a:rPr lang="en-US" sz="2800" b="1" i="1" smtClean="0">
                            <a:solidFill>
                              <a:schemeClr val="accent4"/>
                            </a:solidFill>
                            <a:latin typeface="Cambria Math" panose="02040503050406030204" pitchFamily="18" charset="0"/>
                          </a:rPr>
                          <m:t>𝒏</m:t>
                        </m:r>
                      </m:e>
                      <m:sub>
                        <m:r>
                          <a:rPr lang="en-US" sz="2800" b="1" i="1" smtClean="0">
                            <a:solidFill>
                              <a:schemeClr val="accent4"/>
                            </a:solidFill>
                            <a:latin typeface="Cambria Math" panose="02040503050406030204" pitchFamily="18" charset="0"/>
                          </a:rPr>
                          <m:t>𝟏</m:t>
                        </m:r>
                      </m:sub>
                    </m:sSub>
                  </m:oMath>
                </a14:m>
                <a:r>
                  <a:rPr lang="en-US" sz="2800" b="1" dirty="0">
                    <a:solidFill>
                      <a:schemeClr val="accent4"/>
                    </a:solidFill>
                  </a:rPr>
                  <a:t>? (Assume </a:t>
                </a:r>
                <a14:m>
                  <m:oMath xmlns:m="http://schemas.openxmlformats.org/officeDocument/2006/math">
                    <m:r>
                      <a:rPr lang="en-US" sz="2800" b="1" i="1" dirty="0" smtClean="0">
                        <a:solidFill>
                          <a:schemeClr val="accent4"/>
                        </a:solidFill>
                        <a:latin typeface="Cambria Math" panose="02040503050406030204" pitchFamily="18" charset="0"/>
                      </a:rPr>
                      <m:t>𝑵</m:t>
                    </m:r>
                  </m:oMath>
                </a14:m>
                <a:r>
                  <a:rPr lang="en-US" sz="2800" b="1" dirty="0">
                    <a:solidFill>
                      <a:schemeClr val="accent4"/>
                    </a:solidFill>
                  </a:rPr>
                  <a:t> is known)</a:t>
                </a:r>
              </a:p>
              <a:p>
                <a:pPr marL="914400" lvl="1" indent="-457200" algn="l">
                  <a:buFont typeface="Arial" panose="020B0604020202020204" pitchFamily="34" charset="0"/>
                  <a:buChar char="•"/>
                </a:pPr>
                <a:endParaRPr lang="en-US" dirty="0">
                  <a:solidFill>
                    <a:schemeClr val="tx1"/>
                  </a:solidFill>
                </a:endParaRPr>
              </a:p>
              <a:p>
                <a:pPr marL="914400" lvl="1" indent="-457200" algn="l">
                  <a:buFont typeface="Arial" panose="020B0604020202020204" pitchFamily="34" charset="0"/>
                  <a:buChar char="•"/>
                </a:pPr>
                <a:endParaRPr lang="en-US" dirty="0">
                  <a:solidFill>
                    <a:schemeClr val="tx1"/>
                  </a:solidFill>
                </a:endParaRPr>
              </a:p>
              <a:p>
                <a:pPr marL="914400" lvl="1" indent="-457200" algn="l">
                  <a:buFont typeface="Arial" panose="020B0604020202020204" pitchFamily="34" charset="0"/>
                  <a:buChar char="•"/>
                </a:pPr>
                <a:endParaRPr lang="en-US" dirty="0">
                  <a:solidFill>
                    <a:schemeClr val="tx1"/>
                  </a:solidFill>
                </a:endParaRPr>
              </a:p>
              <a:p>
                <a:pPr marL="914400" lvl="1" indent="-457200" algn="l">
                  <a:buFont typeface="Arial" panose="020B0604020202020204" pitchFamily="34" charset="0"/>
                  <a:buChar char="•"/>
                </a:pPr>
                <a:endParaRPr lang="en-US" sz="2800" dirty="0">
                  <a:solidFill>
                    <a:schemeClr val="tx1"/>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223959" y="1374357"/>
                <a:ext cx="9917567" cy="4870580"/>
              </a:xfrm>
              <a:prstGeom prst="rect">
                <a:avLst/>
              </a:prstGeom>
              <a:blipFill>
                <a:blip r:embed="rId2"/>
                <a:stretch>
                  <a:fillRect l="-1291" t="-2128"/>
                </a:stretch>
              </a:blipFill>
            </p:spPr>
            <p:txBody>
              <a:bodyPr/>
              <a:lstStyle/>
              <a:p>
                <a:r>
                  <a:rPr lang="en-US">
                    <a:noFill/>
                  </a:rPr>
                  <a:t> </a:t>
                </a:r>
              </a:p>
            </p:txBody>
          </p:sp>
        </mc:Fallback>
      </mc:AlternateContent>
    </p:spTree>
    <p:extLst>
      <p:ext uri="{BB962C8B-B14F-4D97-AF65-F5344CB8AC3E}">
        <p14:creationId xmlns:p14="http://schemas.microsoft.com/office/powerpoint/2010/main" val="29867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rmAutofit/>
          </a:bodyPr>
          <a:lstStyle/>
          <a:p>
            <a:r>
              <a:rPr lang="en-US" b="1" dirty="0">
                <a:solidFill>
                  <a:schemeClr val="tx1"/>
                </a:solidFill>
              </a:rPr>
              <a:t>Specifics: Stage 2</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1DEAFCDA-D407-42B1-9D15-C6068DCF3384}"/>
                  </a:ext>
                </a:extLst>
              </p:cNvPr>
              <p:cNvSpPr txBox="1">
                <a:spLocks/>
              </p:cNvSpPr>
              <p:nvPr/>
            </p:nvSpPr>
            <p:spPr>
              <a:xfrm>
                <a:off x="223960" y="1530221"/>
                <a:ext cx="10437113" cy="50774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chemeClr val="tx1"/>
                    </a:solidFill>
                  </a:rPr>
                  <a:t>Stage 2 (and the trial) ends after remaining </a:t>
                </a:r>
                <a:br>
                  <a:rPr lang="en-US" sz="2800" dirty="0">
                    <a:solidFill>
                      <a:schemeClr val="tx1"/>
                    </a:solidFill>
                  </a:rPr>
                </a:br>
                <a14:m>
                  <m:oMath xmlns:m="http://schemas.openxmlformats.org/officeDocument/2006/math">
                    <m:r>
                      <a:rPr lang="en-US" sz="2800" b="0" i="0" smtClean="0">
                        <a:solidFill>
                          <a:schemeClr val="tx1"/>
                        </a:solidFill>
                        <a:latin typeface="Cambria Math" panose="02040503050406030204" pitchFamily="18" charset="0"/>
                      </a:rPr>
                      <m:t>2</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𝑛</m:t>
                        </m:r>
                      </m:e>
                      <m:sub>
                        <m:r>
                          <a:rPr lang="en-US" sz="2800" b="0" i="1" smtClean="0">
                            <a:solidFill>
                              <a:schemeClr val="tx1"/>
                            </a:solidFill>
                            <a:latin typeface="Cambria Math" panose="02040503050406030204" pitchFamily="18" charset="0"/>
                          </a:rPr>
                          <m:t>2</m:t>
                        </m:r>
                      </m:sub>
                    </m:sSub>
                  </m:oMath>
                </a14:m>
                <a:r>
                  <a:rPr lang="en-US" sz="2800" dirty="0">
                    <a:solidFill>
                      <a:schemeClr val="tx1"/>
                    </a:solidFill>
                  </a:rPr>
                  <a:t> patients reach endpoint</a:t>
                </a:r>
                <a:br>
                  <a:rPr lang="en-US" sz="2800" dirty="0">
                    <a:solidFill>
                      <a:schemeClr val="tx1"/>
                    </a:solidFill>
                  </a:rPr>
                </a:br>
                <a:endParaRPr lang="en-US" sz="2800" dirty="0">
                  <a:solidFill>
                    <a:schemeClr val="tx1"/>
                  </a:solidFill>
                </a:endParaRPr>
              </a:p>
              <a:p>
                <a:pPr marL="914400" lvl="1" indent="-457200" algn="l">
                  <a:buFont typeface="Arial" panose="020B0604020202020204" pitchFamily="34" charset="0"/>
                  <a:buChar char="•"/>
                </a:pPr>
                <a:r>
                  <a:rPr lang="en-US" sz="2400" dirty="0">
                    <a:solidFill>
                      <a:schemeClr val="tx1"/>
                    </a:solidFill>
                  </a:rPr>
                  <a:t>(Hopefully) have data for </a:t>
                </a:r>
                <a14:m>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𝑛</m:t>
                        </m:r>
                      </m:e>
                      <m:sub>
                        <m:r>
                          <a:rPr lang="en-US" sz="2400" b="0" i="1" smtClean="0">
                            <a:solidFill>
                              <a:schemeClr val="tx1"/>
                            </a:solidFill>
                            <a:latin typeface="Cambria Math" panose="02040503050406030204" pitchFamily="18" charset="0"/>
                          </a:rPr>
                          <m:t>1</m:t>
                        </m:r>
                      </m:sub>
                    </m:sSub>
                    <m:r>
                      <a:rPr lang="en-US" sz="2400" b="0" i="1"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𝑛</m:t>
                        </m:r>
                      </m:e>
                      <m:sub>
                        <m:r>
                          <a:rPr lang="en-US" sz="2400" b="0" i="1" smtClean="0">
                            <a:solidFill>
                              <a:schemeClr val="tx1"/>
                            </a:solidFill>
                            <a:latin typeface="Cambria Math" panose="02040503050406030204" pitchFamily="18" charset="0"/>
                          </a:rPr>
                          <m:t>2</m:t>
                        </m:r>
                      </m:sub>
                    </m:sSub>
                  </m:oMath>
                </a14:m>
                <a:r>
                  <a:rPr lang="en-US" sz="2400" dirty="0">
                    <a:solidFill>
                      <a:schemeClr val="tx1"/>
                    </a:solidFill>
                  </a:rPr>
                  <a:t> patients for each control </a:t>
                </a:r>
                <a:br>
                  <a:rPr lang="en-US" sz="2400" dirty="0">
                    <a:solidFill>
                      <a:schemeClr val="tx1"/>
                    </a:solidFill>
                  </a:rPr>
                </a:br>
                <a:r>
                  <a:rPr lang="en-US" sz="2400" dirty="0">
                    <a:solidFill>
                      <a:schemeClr val="tx1"/>
                    </a:solidFill>
                  </a:rPr>
                  <a:t>and winner arm</a:t>
                </a:r>
              </a:p>
              <a:p>
                <a:pPr lvl="1" algn="l"/>
                <a:endParaRPr lang="en-US" sz="2400" dirty="0">
                  <a:solidFill>
                    <a:schemeClr val="tx1"/>
                  </a:solidFill>
                </a:endParaRPr>
              </a:p>
              <a:p>
                <a:pPr marL="914400" lvl="1" indent="-457200" algn="l">
                  <a:buFont typeface="Arial" panose="020B0604020202020204" pitchFamily="34" charset="0"/>
                  <a:buChar char="•"/>
                </a:pPr>
                <a:r>
                  <a:rPr lang="en-US" sz="2400" dirty="0">
                    <a:solidFill>
                      <a:schemeClr val="tx1"/>
                    </a:solidFill>
                  </a:rPr>
                  <a:t>Trial success:</a:t>
                </a:r>
                <a14:m>
                  <m:oMath xmlns:m="http://schemas.openxmlformats.org/officeDocument/2006/math">
                    <m:r>
                      <a:rPr lang="en-US" sz="2600" b="0" i="0" smtClean="0">
                        <a:solidFill>
                          <a:schemeClr val="tx1"/>
                        </a:solidFill>
                        <a:latin typeface="Cambria Math" panose="02040503050406030204" pitchFamily="18" charset="0"/>
                      </a:rPr>
                      <m:t> </m:t>
                    </m:r>
                    <m:r>
                      <a:rPr lang="en-US" sz="2600" i="1">
                        <a:solidFill>
                          <a:schemeClr val="tx1"/>
                        </a:solidFill>
                        <a:latin typeface="Cambria Math" panose="02040503050406030204" pitchFamily="18" charset="0"/>
                      </a:rPr>
                      <m:t>𝑃</m:t>
                    </m:r>
                    <m:d>
                      <m:dPr>
                        <m:ctrlPr>
                          <a:rPr lang="en-US" sz="2600" i="1">
                            <a:solidFill>
                              <a:schemeClr val="tx1"/>
                            </a:solidFill>
                            <a:latin typeface="Cambria Math" panose="02040503050406030204" pitchFamily="18" charset="0"/>
                          </a:rPr>
                        </m:ctrlPr>
                      </m:dPr>
                      <m:e>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𝜇</m:t>
                            </m:r>
                          </m:e>
                          <m:sub>
                            <m:r>
                              <a:rPr lang="en-US" sz="2600" i="1">
                                <a:solidFill>
                                  <a:schemeClr val="tx1"/>
                                </a:solidFill>
                                <a:latin typeface="Cambria Math" panose="02040503050406030204" pitchFamily="18" charset="0"/>
                              </a:rPr>
                              <m:t>𝑤𝑖𝑛</m:t>
                            </m:r>
                          </m:sub>
                        </m:sSub>
                        <m:r>
                          <a:rPr lang="en-US" sz="2600" b="0" i="1" smtClean="0">
                            <a:solidFill>
                              <a:schemeClr val="tx1"/>
                            </a:solidFill>
                            <a:latin typeface="Cambria Math" panose="02040503050406030204" pitchFamily="18" charset="0"/>
                          </a:rPr>
                          <m:t>&gt;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𝜇</m:t>
                            </m:r>
                          </m:e>
                          <m:sub>
                            <m:r>
                              <a:rPr lang="en-US" sz="2600" i="1">
                                <a:solidFill>
                                  <a:schemeClr val="tx1"/>
                                </a:solidFill>
                                <a:latin typeface="Cambria Math" panose="02040503050406030204" pitchFamily="18" charset="0"/>
                              </a:rPr>
                              <m:t>𝑐𝑜𝑛𝑡𝑟𝑜𝑙</m:t>
                            </m:r>
                          </m:sub>
                        </m:sSub>
                      </m:e>
                    </m:d>
                    <m:r>
                      <a:rPr lang="en-US" sz="2600" b="0" i="1" smtClean="0">
                        <a:solidFill>
                          <a:schemeClr val="tx1"/>
                        </a:solidFill>
                        <a:latin typeface="Cambria Math" panose="02040503050406030204" pitchFamily="18" charset="0"/>
                      </a:rPr>
                      <m:t>≥</m:t>
                    </m:r>
                    <m:r>
                      <a:rPr lang="en-US" sz="2600" b="0" i="1" smtClean="0">
                        <a:solidFill>
                          <a:schemeClr val="tx1"/>
                        </a:solidFill>
                        <a:latin typeface="Cambria Math" panose="02040503050406030204" pitchFamily="18" charset="0"/>
                      </a:rPr>
                      <m:t>𝜏</m:t>
                    </m:r>
                  </m:oMath>
                </a14:m>
                <a:r>
                  <a:rPr lang="en-US" sz="2600" dirty="0">
                    <a:solidFill>
                      <a:schemeClr val="tx1"/>
                    </a:solidFill>
                  </a:rPr>
                  <a:t> for some sufficiently </a:t>
                </a:r>
                <a:br>
                  <a:rPr lang="en-US" sz="2600" dirty="0">
                    <a:solidFill>
                      <a:schemeClr val="tx1"/>
                    </a:solidFill>
                  </a:rPr>
                </a:br>
                <a:r>
                  <a:rPr lang="en-US" sz="2600" dirty="0">
                    <a:solidFill>
                      <a:schemeClr val="tx1"/>
                    </a:solidFill>
                  </a:rPr>
                  <a:t>large threshold </a:t>
                </a:r>
                <a14:m>
                  <m:oMath xmlns:m="http://schemas.openxmlformats.org/officeDocument/2006/math">
                    <m:r>
                      <a:rPr lang="en-US" sz="2600" i="1">
                        <a:solidFill>
                          <a:schemeClr val="tx1"/>
                        </a:solidFill>
                        <a:latin typeface="Cambria Math" panose="02040503050406030204" pitchFamily="18" charset="0"/>
                      </a:rPr>
                      <m:t>𝜏</m:t>
                    </m:r>
                    <m:r>
                      <a:rPr lang="en-US" sz="2600" i="1">
                        <a:solidFill>
                          <a:schemeClr val="tx1"/>
                        </a:solidFill>
                        <a:latin typeface="Cambria Math" panose="02040503050406030204" pitchFamily="18" charset="0"/>
                      </a:rPr>
                      <m:t> ∈[0,1]</m:t>
                    </m:r>
                  </m:oMath>
                </a14:m>
                <a:endParaRPr lang="en-US" sz="2600" dirty="0">
                  <a:solidFill>
                    <a:schemeClr val="tx1"/>
                  </a:solidFill>
                </a:endParaRPr>
              </a:p>
              <a:p>
                <a:pPr marL="1371600" lvl="2" indent="-457200" algn="l">
                  <a:buFont typeface="Arial" panose="020B0604020202020204" pitchFamily="34" charset="0"/>
                  <a:buChar char="•"/>
                </a:pPr>
                <a:endParaRPr lang="en-US" sz="2600" dirty="0"/>
              </a:p>
              <a:p>
                <a:pPr lvl="2" algn="l"/>
                <a:endParaRPr lang="en-US" sz="2600" dirty="0">
                  <a:solidFill>
                    <a:schemeClr val="tx1"/>
                  </a:solidFill>
                </a:endParaRPr>
              </a:p>
              <a:p>
                <a:pPr algn="l"/>
                <a:r>
                  <a:rPr lang="en-US" sz="2800" b="1" dirty="0">
                    <a:solidFill>
                      <a:schemeClr val="accent4"/>
                    </a:solidFill>
                  </a:rPr>
                  <a:t>But how to choose </a:t>
                </a:r>
                <a14:m>
                  <m:oMath xmlns:m="http://schemas.openxmlformats.org/officeDocument/2006/math">
                    <m:r>
                      <a:rPr lang="en-US" sz="2800" b="1" i="1" smtClean="0">
                        <a:solidFill>
                          <a:schemeClr val="accent4"/>
                        </a:solidFill>
                        <a:latin typeface="Cambria Math" panose="02040503050406030204" pitchFamily="18" charset="0"/>
                      </a:rPr>
                      <m:t>𝝉</m:t>
                    </m:r>
                  </m:oMath>
                </a14:m>
                <a:r>
                  <a:rPr lang="en-US" sz="2800" b="1" dirty="0">
                    <a:solidFill>
                      <a:schemeClr val="accent4"/>
                    </a:solidFill>
                  </a:rPr>
                  <a:t>?</a:t>
                </a:r>
              </a:p>
              <a:p>
                <a:pPr lvl="1" algn="l"/>
                <a:endParaRPr lang="en-US" sz="2800" dirty="0">
                  <a:solidFill>
                    <a:schemeClr val="tx1"/>
                  </a:solidFill>
                </a:endParaRPr>
              </a:p>
              <a:p>
                <a:pPr lvl="1" algn="l"/>
                <a:endParaRPr lang="en-US" sz="2800" dirty="0">
                  <a:solidFill>
                    <a:schemeClr val="tx1"/>
                  </a:solidFill>
                </a:endParaRPr>
              </a:p>
            </p:txBody>
          </p:sp>
        </mc:Choice>
        <mc:Fallback xmlns="">
          <p:sp>
            <p:nvSpPr>
              <p:cNvPr id="6" name="Subtitle 2">
                <a:extLst>
                  <a:ext uri="{FF2B5EF4-FFF2-40B4-BE49-F238E27FC236}">
                    <a16:creationId xmlns:a16="http://schemas.microsoft.com/office/drawing/2014/main" id="{1DEAFCDA-D407-42B1-9D15-C6068DCF3384}"/>
                  </a:ext>
                </a:extLst>
              </p:cNvPr>
              <p:cNvSpPr txBox="1">
                <a:spLocks noRot="1" noChangeAspect="1" noMove="1" noResize="1" noEditPoints="1" noAdjustHandles="1" noChangeArrowheads="1" noChangeShapeType="1" noTextEdit="1"/>
              </p:cNvSpPr>
              <p:nvPr/>
            </p:nvSpPr>
            <p:spPr>
              <a:xfrm>
                <a:off x="223960" y="1530221"/>
                <a:ext cx="10437113" cy="5077408"/>
              </a:xfrm>
              <a:prstGeom prst="rect">
                <a:avLst/>
              </a:prstGeom>
              <a:blipFill>
                <a:blip r:embed="rId2"/>
                <a:stretch>
                  <a:fillRect l="-1227" t="-2041"/>
                </a:stretch>
              </a:blipFill>
            </p:spPr>
            <p:txBody>
              <a:bodyPr/>
              <a:lstStyle/>
              <a:p>
                <a:r>
                  <a:rPr lang="en-US">
                    <a:noFill/>
                  </a:rPr>
                  <a:t> </a:t>
                </a:r>
              </a:p>
            </p:txBody>
          </p:sp>
        </mc:Fallback>
      </mc:AlternateContent>
    </p:spTree>
    <p:extLst>
      <p:ext uri="{BB962C8B-B14F-4D97-AF65-F5344CB8AC3E}">
        <p14:creationId xmlns:p14="http://schemas.microsoft.com/office/powerpoint/2010/main" val="1657238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8010" y="340010"/>
            <a:ext cx="3513567" cy="1081349"/>
          </a:xfrm>
        </p:spPr>
        <p:txBody>
          <a:bodyPr>
            <a:normAutofit fontScale="90000"/>
          </a:bodyPr>
          <a:lstStyle/>
          <a:p>
            <a:r>
              <a:rPr lang="en-US" b="1" dirty="0">
                <a:solidFill>
                  <a:schemeClr val="accent4"/>
                </a:solidFill>
              </a:rPr>
              <a:t>Problems</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mc:AlternateContent xmlns:mc="http://schemas.openxmlformats.org/markup-compatibility/2006" xmlns:a14="http://schemas.microsoft.com/office/drawing/2010/main">
        <mc:Choice Requires="a14">
          <p:sp>
            <p:nvSpPr>
              <p:cNvPr id="7" name="Subtitle 2"/>
              <p:cNvSpPr txBox="1">
                <a:spLocks/>
              </p:cNvSpPr>
              <p:nvPr/>
            </p:nvSpPr>
            <p:spPr>
              <a:xfrm>
                <a:off x="155574" y="1421360"/>
                <a:ext cx="5167539" cy="4870580"/>
              </a:xfrm>
              <a:prstGeom prst="rect">
                <a:avLst/>
              </a:prstGeom>
              <a:ln>
                <a:solidFill>
                  <a:schemeClr val="accent4"/>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buFont typeface="+mj-lt"/>
                  <a:buAutoNum type="arabicPeriod"/>
                </a:pPr>
                <a:r>
                  <a:rPr lang="en-US" sz="3200" dirty="0">
                    <a:solidFill>
                      <a:schemeClr val="accent4"/>
                    </a:solidFill>
                  </a:rPr>
                  <a:t>How to decide how many patients to assign per arm in Stage 1 </a:t>
                </a:r>
                <a14:m>
                  <m:oMath xmlns:m="http://schemas.openxmlformats.org/officeDocument/2006/math">
                    <m:d>
                      <m:dPr>
                        <m:ctrlPr>
                          <a:rPr lang="en-US" sz="3200" b="0" i="1" smtClean="0">
                            <a:solidFill>
                              <a:schemeClr val="accent4"/>
                            </a:solidFill>
                            <a:latin typeface="Cambria Math" panose="02040503050406030204" pitchFamily="18" charset="0"/>
                          </a:rPr>
                        </m:ctrlPr>
                      </m:dPr>
                      <m:e>
                        <m:sSub>
                          <m:sSubPr>
                            <m:ctrlPr>
                              <a:rPr lang="en-US" sz="3200" b="0" i="1" smtClean="0">
                                <a:solidFill>
                                  <a:schemeClr val="accent4"/>
                                </a:solidFill>
                                <a:latin typeface="Cambria Math" panose="02040503050406030204" pitchFamily="18" charset="0"/>
                              </a:rPr>
                            </m:ctrlPr>
                          </m:sSubPr>
                          <m:e>
                            <m:r>
                              <a:rPr lang="en-US" sz="3200" b="0" i="1" smtClean="0">
                                <a:solidFill>
                                  <a:schemeClr val="accent4"/>
                                </a:solidFill>
                                <a:latin typeface="Cambria Math" panose="02040503050406030204" pitchFamily="18" charset="0"/>
                              </a:rPr>
                              <m:t>𝑛</m:t>
                            </m:r>
                          </m:e>
                          <m:sub>
                            <m:r>
                              <a:rPr lang="en-US" sz="3200" b="0" i="1" smtClean="0">
                                <a:solidFill>
                                  <a:schemeClr val="accent4"/>
                                </a:solidFill>
                                <a:latin typeface="Cambria Math" panose="02040503050406030204" pitchFamily="18" charset="0"/>
                              </a:rPr>
                              <m:t>1</m:t>
                            </m:r>
                          </m:sub>
                        </m:sSub>
                      </m:e>
                    </m:d>
                  </m:oMath>
                </a14:m>
                <a:r>
                  <a:rPr lang="en-US" sz="3200" dirty="0">
                    <a:solidFill>
                      <a:schemeClr val="accent4"/>
                    </a:solidFill>
                  </a:rPr>
                  <a:t>?</a:t>
                </a:r>
                <a:br>
                  <a:rPr lang="en-US" sz="3200" dirty="0">
                    <a:solidFill>
                      <a:schemeClr val="accent4"/>
                    </a:solidFill>
                  </a:rPr>
                </a:br>
                <a:r>
                  <a:rPr lang="en-US" sz="3200" dirty="0">
                    <a:solidFill>
                      <a:schemeClr val="accent4"/>
                    </a:solidFill>
                  </a:rPr>
                  <a:t> </a:t>
                </a:r>
              </a:p>
              <a:p>
                <a:pPr marL="514350" indent="-514350" algn="l">
                  <a:buFont typeface="+mj-lt"/>
                  <a:buAutoNum type="arabicPeriod"/>
                </a:pPr>
                <a:r>
                  <a:rPr lang="en-US" sz="3200" dirty="0">
                    <a:solidFill>
                      <a:schemeClr val="accent4"/>
                    </a:solidFill>
                  </a:rPr>
                  <a:t>How do we determine the threshold for trial success </a:t>
                </a:r>
                <a14:m>
                  <m:oMath xmlns:m="http://schemas.openxmlformats.org/officeDocument/2006/math">
                    <m:d>
                      <m:dPr>
                        <m:ctrlPr>
                          <a:rPr lang="en-US" sz="3200" b="0" i="1" smtClean="0">
                            <a:solidFill>
                              <a:schemeClr val="accent4"/>
                            </a:solidFill>
                            <a:latin typeface="Cambria Math" panose="02040503050406030204" pitchFamily="18" charset="0"/>
                          </a:rPr>
                        </m:ctrlPr>
                      </m:dPr>
                      <m:e>
                        <m:r>
                          <a:rPr lang="en-US" sz="3200" b="0" i="1" smtClean="0">
                            <a:solidFill>
                              <a:schemeClr val="accent4"/>
                            </a:solidFill>
                            <a:latin typeface="Cambria Math" panose="02040503050406030204" pitchFamily="18" charset="0"/>
                          </a:rPr>
                          <m:t>𝜏</m:t>
                        </m:r>
                      </m:e>
                    </m:d>
                  </m:oMath>
                </a14:m>
                <a:r>
                  <a:rPr lang="en-US" sz="3200" dirty="0">
                    <a:solidFill>
                      <a:schemeClr val="accent4"/>
                    </a:solidFill>
                  </a:rPr>
                  <a:t>?</a:t>
                </a:r>
              </a:p>
              <a:p>
                <a:pPr algn="l"/>
                <a:endParaRPr lang="en-US" sz="2800" dirty="0">
                  <a:solidFill>
                    <a:schemeClr val="accent4"/>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155574" y="1421360"/>
                <a:ext cx="5167539" cy="4870580"/>
              </a:xfrm>
              <a:prstGeom prst="rect">
                <a:avLst/>
              </a:prstGeom>
              <a:blipFill>
                <a:blip r:embed="rId2"/>
                <a:stretch>
                  <a:fillRect l="-2591" t="-2497" r="-2002"/>
                </a:stretch>
              </a:blipFill>
              <a:ln>
                <a:solidFill>
                  <a:schemeClr val="accent4"/>
                </a:solidFill>
              </a:ln>
            </p:spPr>
            <p:txBody>
              <a:bodyPr/>
              <a:lstStyle/>
              <a:p>
                <a:r>
                  <a:rPr lang="en-US">
                    <a:noFill/>
                  </a:rPr>
                  <a:t> </a:t>
                </a:r>
              </a:p>
            </p:txBody>
          </p:sp>
        </mc:Fallback>
      </mc:AlternateContent>
      <p:sp>
        <p:nvSpPr>
          <p:cNvPr id="12" name="Title 1"/>
          <p:cNvSpPr txBox="1">
            <a:spLocks/>
          </p:cNvSpPr>
          <p:nvPr/>
        </p:nvSpPr>
        <p:spPr>
          <a:xfrm>
            <a:off x="5484047" y="340009"/>
            <a:ext cx="5701004" cy="10813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400" b="1" dirty="0"/>
              <a:t>Solutions</a:t>
            </a:r>
          </a:p>
        </p:txBody>
      </p:sp>
      <mc:AlternateContent xmlns:mc="http://schemas.openxmlformats.org/markup-compatibility/2006" xmlns:a14="http://schemas.microsoft.com/office/drawing/2010/main">
        <mc:Choice Requires="a14">
          <p:sp>
            <p:nvSpPr>
              <p:cNvPr id="13" name="Subtitle 2"/>
              <p:cNvSpPr txBox="1">
                <a:spLocks/>
              </p:cNvSpPr>
              <p:nvPr/>
            </p:nvSpPr>
            <p:spPr>
              <a:xfrm>
                <a:off x="5914012" y="1421360"/>
                <a:ext cx="4841074" cy="4870580"/>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buFont typeface="+mj-lt"/>
                  <a:buAutoNum type="arabicPeriod"/>
                </a:pPr>
                <a:r>
                  <a:rPr lang="en-US" sz="3200" dirty="0">
                    <a:solidFill>
                      <a:schemeClr val="tx1"/>
                    </a:solidFill>
                  </a:rPr>
                  <a:t>Choose </a:t>
                </a:r>
                <a14:m>
                  <m:oMath xmlns:m="http://schemas.openxmlformats.org/officeDocument/2006/math">
                    <m:sSub>
                      <m:sSubPr>
                        <m:ctrlPr>
                          <a:rPr lang="en-US" sz="3200" b="0" i="1" smtClean="0">
                            <a:solidFill>
                              <a:schemeClr val="tx1"/>
                            </a:solidFill>
                            <a:latin typeface="Cambria Math" panose="02040503050406030204" pitchFamily="18" charset="0"/>
                          </a:rPr>
                        </m:ctrlPr>
                      </m:sSubPr>
                      <m:e>
                        <m:r>
                          <a:rPr lang="en-US" sz="3200" b="0" i="1" smtClean="0">
                            <a:solidFill>
                              <a:schemeClr val="tx1"/>
                            </a:solidFill>
                            <a:latin typeface="Cambria Math" panose="02040503050406030204" pitchFamily="18" charset="0"/>
                          </a:rPr>
                          <m:t>𝑛</m:t>
                        </m:r>
                      </m:e>
                      <m:sub>
                        <m:r>
                          <a:rPr lang="en-US" sz="3200" b="0" i="1" smtClean="0">
                            <a:solidFill>
                              <a:schemeClr val="tx1"/>
                            </a:solidFill>
                            <a:latin typeface="Cambria Math" panose="02040503050406030204" pitchFamily="18" charset="0"/>
                          </a:rPr>
                          <m:t>1</m:t>
                        </m:r>
                      </m:sub>
                    </m:sSub>
                  </m:oMath>
                </a14:m>
                <a:r>
                  <a:rPr lang="en-US" sz="3200" dirty="0">
                    <a:solidFill>
                      <a:schemeClr val="tx1"/>
                    </a:solidFill>
                  </a:rPr>
                  <a:t> that maximizes the </a:t>
                </a:r>
                <a:r>
                  <a:rPr lang="en-US" sz="3200" i="1" dirty="0">
                    <a:solidFill>
                      <a:schemeClr val="tx1"/>
                    </a:solidFill>
                  </a:rPr>
                  <a:t>power</a:t>
                </a:r>
                <a:r>
                  <a:rPr lang="en-US" sz="3200" dirty="0">
                    <a:solidFill>
                      <a:schemeClr val="tx1"/>
                    </a:solidFill>
                  </a:rPr>
                  <a:t> of the trial design.</a:t>
                </a:r>
                <a:br>
                  <a:rPr lang="en-US" sz="3200" dirty="0">
                    <a:solidFill>
                      <a:schemeClr val="tx1"/>
                    </a:solidFill>
                  </a:rPr>
                </a:br>
                <a:endParaRPr lang="en-US" sz="3200" dirty="0">
                  <a:solidFill>
                    <a:schemeClr val="tx1"/>
                  </a:solidFill>
                </a:endParaRPr>
              </a:p>
              <a:p>
                <a:pPr marL="514350" indent="-514350" algn="l">
                  <a:buFont typeface="+mj-lt"/>
                  <a:buAutoNum type="arabicPeriod"/>
                </a:pPr>
                <a:r>
                  <a:rPr lang="en-US" sz="3200" dirty="0">
                    <a:solidFill>
                      <a:schemeClr val="tx1"/>
                    </a:solidFill>
                  </a:rPr>
                  <a:t>Choose</a:t>
                </a:r>
                <a14:m>
                  <m:oMath xmlns:m="http://schemas.openxmlformats.org/officeDocument/2006/math">
                    <m:r>
                      <a:rPr lang="en-US" sz="3200" b="0" i="0" smtClean="0">
                        <a:solidFill>
                          <a:schemeClr val="tx1"/>
                        </a:solidFill>
                        <a:latin typeface="Cambria Math" panose="02040503050406030204" pitchFamily="18" charset="0"/>
                      </a:rPr>
                      <m:t> </m:t>
                    </m:r>
                    <m:r>
                      <a:rPr lang="en-US" sz="3200" b="0" i="1" smtClean="0">
                        <a:solidFill>
                          <a:schemeClr val="tx1"/>
                        </a:solidFill>
                        <a:latin typeface="Cambria Math" panose="02040503050406030204" pitchFamily="18" charset="0"/>
                      </a:rPr>
                      <m:t>𝜏</m:t>
                    </m:r>
                  </m:oMath>
                </a14:m>
                <a:r>
                  <a:rPr lang="en-US" sz="3200" dirty="0">
                    <a:solidFill>
                      <a:schemeClr val="tx1"/>
                    </a:solidFill>
                  </a:rPr>
                  <a:t> that, for a given </a:t>
                </a:r>
                <a14:m>
                  <m:oMath xmlns:m="http://schemas.openxmlformats.org/officeDocument/2006/math">
                    <m:sSub>
                      <m:sSubPr>
                        <m:ctrlPr>
                          <a:rPr lang="en-US" sz="3200" b="0" i="1" smtClean="0">
                            <a:solidFill>
                              <a:schemeClr val="tx1"/>
                            </a:solidFill>
                            <a:latin typeface="Cambria Math" panose="02040503050406030204" pitchFamily="18" charset="0"/>
                          </a:rPr>
                        </m:ctrlPr>
                      </m:sSubPr>
                      <m:e>
                        <m:r>
                          <a:rPr lang="en-US" sz="3200" b="0" i="1" smtClean="0">
                            <a:solidFill>
                              <a:schemeClr val="tx1"/>
                            </a:solidFill>
                            <a:latin typeface="Cambria Math" panose="02040503050406030204" pitchFamily="18" charset="0"/>
                          </a:rPr>
                          <m:t>𝑛</m:t>
                        </m:r>
                      </m:e>
                      <m:sub>
                        <m:r>
                          <a:rPr lang="en-US" sz="3200" b="0" i="1" smtClean="0">
                            <a:solidFill>
                              <a:schemeClr val="tx1"/>
                            </a:solidFill>
                            <a:latin typeface="Cambria Math" panose="02040503050406030204" pitchFamily="18" charset="0"/>
                          </a:rPr>
                          <m:t>1</m:t>
                        </m:r>
                      </m:sub>
                    </m:sSub>
                  </m:oMath>
                </a14:m>
                <a:r>
                  <a:rPr lang="en-US" sz="3200" dirty="0">
                    <a:solidFill>
                      <a:schemeClr val="tx1"/>
                    </a:solidFill>
                  </a:rPr>
                  <a:t>, controls the type I error rate at </a:t>
                </a:r>
                <a14:m>
                  <m:oMath xmlns:m="http://schemas.openxmlformats.org/officeDocument/2006/math">
                    <m:r>
                      <a:rPr lang="en-US" sz="3200" b="0" i="1" smtClean="0">
                        <a:solidFill>
                          <a:schemeClr val="tx1"/>
                        </a:solidFill>
                        <a:latin typeface="Cambria Math" panose="02040503050406030204" pitchFamily="18" charset="0"/>
                      </a:rPr>
                      <m:t>𝛼</m:t>
                    </m:r>
                  </m:oMath>
                </a14:m>
                <a:r>
                  <a:rPr lang="en-US" sz="3200" dirty="0">
                    <a:solidFill>
                      <a:schemeClr val="tx1"/>
                    </a:solidFill>
                  </a:rPr>
                  <a:t>.</a:t>
                </a:r>
              </a:p>
            </p:txBody>
          </p:sp>
        </mc:Choice>
        <mc:Fallback xmlns="">
          <p:sp>
            <p:nvSpPr>
              <p:cNvPr id="13" name="Subtitle 2"/>
              <p:cNvSpPr txBox="1">
                <a:spLocks noRot="1" noChangeAspect="1" noMove="1" noResize="1" noEditPoints="1" noAdjustHandles="1" noChangeArrowheads="1" noChangeShapeType="1" noTextEdit="1"/>
              </p:cNvSpPr>
              <p:nvPr/>
            </p:nvSpPr>
            <p:spPr>
              <a:xfrm>
                <a:off x="5914012" y="1421360"/>
                <a:ext cx="4841074" cy="4870580"/>
              </a:xfrm>
              <a:prstGeom prst="rect">
                <a:avLst/>
              </a:prstGeom>
              <a:blipFill>
                <a:blip r:embed="rId3"/>
                <a:stretch>
                  <a:fillRect l="-2764" t="-2497"/>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373966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1105305" y="304436"/>
            <a:ext cx="8327551" cy="10813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400" b="1" dirty="0"/>
              <a:t>Defining Trial Power</a:t>
            </a:r>
          </a:p>
        </p:txBody>
      </p:sp>
      <mc:AlternateContent xmlns:mc="http://schemas.openxmlformats.org/markup-compatibility/2006" xmlns:a14="http://schemas.microsoft.com/office/drawing/2010/main">
        <mc:Choice Requires="a14">
          <p:sp>
            <p:nvSpPr>
              <p:cNvPr id="13" name="Subtitle 2"/>
              <p:cNvSpPr txBox="1">
                <a:spLocks/>
              </p:cNvSpPr>
              <p:nvPr/>
            </p:nvSpPr>
            <p:spPr>
              <a:xfrm>
                <a:off x="460375" y="1556442"/>
                <a:ext cx="9617412" cy="4870580"/>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buFont typeface="+mj-lt"/>
                  <a:buAutoNum type="arabicPeriod"/>
                </a:pPr>
                <a:r>
                  <a:rPr lang="en-US" sz="3200" dirty="0">
                    <a:solidFill>
                      <a:schemeClr val="tx1"/>
                    </a:solidFill>
                  </a:rPr>
                  <a:t>Define “Power” as the probability of a </a:t>
                </a:r>
                <a:br>
                  <a:rPr lang="en-US" sz="3200" dirty="0">
                    <a:solidFill>
                      <a:schemeClr val="tx1"/>
                    </a:solidFill>
                  </a:rPr>
                </a:br>
                <a:r>
                  <a:rPr lang="en-US" sz="3200" dirty="0">
                    <a:solidFill>
                      <a:schemeClr val="tx1"/>
                    </a:solidFill>
                  </a:rPr>
                  <a:t>successful trial </a:t>
                </a:r>
                <a14:m>
                  <m:oMath xmlns:m="http://schemas.openxmlformats.org/officeDocument/2006/math">
                    <m:r>
                      <a:rPr lang="en-US" sz="3200" i="1">
                        <a:latin typeface="Cambria Math" panose="02040503050406030204" pitchFamily="18" charset="0"/>
                      </a:rPr>
                      <m:t>𝑃</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𝑤𝑖𝑛</m:t>
                            </m:r>
                          </m:sub>
                        </m:sSub>
                        <m:r>
                          <a:rPr lang="en-US" sz="3200" b="0" i="1" smtClean="0">
                            <a:latin typeface="Cambria Math" panose="02040503050406030204" pitchFamily="18" charset="0"/>
                          </a:rPr>
                          <m:t>&gt;</m:t>
                        </m:r>
                        <m:sSub>
                          <m:sSubPr>
                            <m:ctrlPr>
                              <a:rPr lang="en-US" sz="3200" i="1">
                                <a:latin typeface="Cambria Math" panose="02040503050406030204" pitchFamily="18" charset="0"/>
                              </a:rPr>
                            </m:ctrlPr>
                          </m:sSubPr>
                          <m:e>
                            <m:r>
                              <a:rPr lang="en-US" sz="3200" i="1">
                                <a:latin typeface="Cambria Math" panose="02040503050406030204" pitchFamily="18" charset="0"/>
                              </a:rPr>
                              <m:t>𝜇</m:t>
                            </m:r>
                          </m:e>
                          <m:sub>
                            <m:r>
                              <a:rPr lang="en-US" sz="3200" i="1">
                                <a:latin typeface="Cambria Math" panose="02040503050406030204" pitchFamily="18" charset="0"/>
                              </a:rPr>
                              <m:t>𝑐𝑜𝑛𝑡𝑟𝑜𝑙</m:t>
                            </m:r>
                          </m:sub>
                        </m:sSub>
                      </m:e>
                    </m:d>
                    <m:r>
                      <a:rPr lang="en-US" sz="3200" i="1">
                        <a:latin typeface="Cambria Math" panose="02040503050406030204" pitchFamily="18" charset="0"/>
                      </a:rPr>
                      <m:t>≥</m:t>
                    </m:r>
                    <m:r>
                      <a:rPr lang="en-US" sz="3200" i="1">
                        <a:latin typeface="Cambria Math" panose="02040503050406030204" pitchFamily="18" charset="0"/>
                      </a:rPr>
                      <m:t>𝜏</m:t>
                    </m:r>
                    <m:r>
                      <a:rPr lang="en-US" sz="3200" b="0" i="0" smtClean="0">
                        <a:latin typeface="Cambria Math" panose="02040503050406030204" pitchFamily="18" charset="0"/>
                      </a:rPr>
                      <m:t>, </m:t>
                    </m:r>
                  </m:oMath>
                </a14:m>
                <a:br>
                  <a:rPr lang="en-US" sz="3200" dirty="0"/>
                </a:br>
                <a:r>
                  <a:rPr lang="en-US" sz="3200" dirty="0"/>
                  <a:t>assuming some alternative hypothesis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1</m:t>
                        </m:r>
                      </m:sub>
                    </m:sSub>
                  </m:oMath>
                </a14:m>
                <a:r>
                  <a:rPr lang="en-US" sz="3200" dirty="0"/>
                  <a:t>.</a:t>
                </a:r>
                <a:br>
                  <a:rPr lang="en-US" sz="3200" dirty="0"/>
                </a:br>
                <a:endParaRPr lang="en-US" sz="3200" dirty="0"/>
              </a:p>
              <a:p>
                <a:pPr marL="514350" indent="-514350" algn="l">
                  <a:buFont typeface="+mj-lt"/>
                  <a:buAutoNum type="arabicPeriod"/>
                </a:pPr>
                <a:r>
                  <a:rPr lang="en-US" sz="3200" dirty="0"/>
                  <a:t>Also of interest: probability of trial success </a:t>
                </a:r>
                <a:r>
                  <a:rPr lang="en-US" sz="3200" i="1" dirty="0"/>
                  <a:t>and</a:t>
                </a:r>
                <a:r>
                  <a:rPr lang="en-US" sz="3200" dirty="0"/>
                  <a:t> Stage 1 winner has maximum assumed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𝑗</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1</m:t>
                        </m:r>
                      </m:sub>
                    </m:sSub>
                  </m:oMath>
                </a14:m>
                <a:r>
                  <a:rPr lang="en-US" sz="3200" dirty="0"/>
                  <a:t>:</a:t>
                </a:r>
              </a:p>
              <a:p>
                <a:pPr algn="l"/>
                <a:endParaRPr lang="en-US" sz="3200" dirty="0"/>
              </a:p>
              <a:p>
                <a:pPr algn="l"/>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𝑃</m:t>
                      </m:r>
                      <m:d>
                        <m:dPr>
                          <m:begChr m:val="{"/>
                          <m:endChr m:val="}"/>
                          <m:ctrlPr>
                            <a:rPr lang="en-US" sz="3600" b="0" i="1" smtClean="0">
                              <a:latin typeface="Cambria Math" panose="02040503050406030204" pitchFamily="18" charset="0"/>
                            </a:rPr>
                          </m:ctrlPr>
                        </m:dPr>
                        <m:e>
                          <m:d>
                            <m:dPr>
                              <m:ctrlPr>
                                <a:rPr lang="en-US" sz="3600" b="0" i="1" smtClean="0">
                                  <a:latin typeface="Cambria Math" panose="02040503050406030204" pitchFamily="18" charset="0"/>
                                </a:rPr>
                              </m:ctrlPr>
                            </m:dPr>
                            <m:e>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𝜇</m:t>
                                  </m:r>
                                </m:e>
                                <m:sub>
                                  <m:r>
                                    <a:rPr lang="en-US" sz="3600" b="0" i="1" smtClean="0">
                                      <a:latin typeface="Cambria Math" panose="02040503050406030204" pitchFamily="18" charset="0"/>
                                    </a:rPr>
                                    <m:t>𝑤𝑖𝑛</m:t>
                                  </m:r>
                                </m:sub>
                              </m:sSub>
                              <m:r>
                                <a:rPr lang="en-US" sz="3600" b="0" i="1" smtClean="0">
                                  <a:latin typeface="Cambria Math" panose="02040503050406030204" pitchFamily="18" charset="0"/>
                                </a:rPr>
                                <m:t>&gt;</m:t>
                              </m:r>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𝜇</m:t>
                                  </m:r>
                                </m:e>
                                <m:sub>
                                  <m:r>
                                    <a:rPr lang="en-US" sz="3600" b="0" i="1" smtClean="0">
                                      <a:latin typeface="Cambria Math" panose="02040503050406030204" pitchFamily="18" charset="0"/>
                                    </a:rPr>
                                    <m:t>𝑐𝑜𝑛𝑡𝑟𝑜𝑙</m:t>
                                  </m:r>
                                </m:sub>
                              </m:sSub>
                            </m:e>
                          </m:d>
                          <m:r>
                            <a:rPr lang="en-US" sz="3600" b="0" i="1" smtClean="0">
                              <a:latin typeface="Cambria Math" panose="02040503050406030204" pitchFamily="18" charset="0"/>
                            </a:rPr>
                            <m:t>≥</m:t>
                          </m:r>
                          <m:r>
                            <a:rPr lang="en-US" sz="3600" b="0" i="1" smtClean="0">
                              <a:latin typeface="Cambria Math" panose="02040503050406030204" pitchFamily="18" charset="0"/>
                            </a:rPr>
                            <m:t>𝜏</m:t>
                          </m:r>
                          <m:r>
                            <a:rPr lang="en-US" sz="3600" b="0" i="1" smtClean="0">
                              <a:latin typeface="Cambria Math" panose="02040503050406030204" pitchFamily="18" charset="0"/>
                            </a:rPr>
                            <m:t> ⋂</m:t>
                          </m:r>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 </m:t>
                              </m:r>
                              <m:r>
                                <a:rPr lang="en-US" sz="3600" b="0" i="1" smtClean="0">
                                  <a:latin typeface="Cambria Math" panose="02040503050406030204" pitchFamily="18" charset="0"/>
                                </a:rPr>
                                <m:t>𝜇</m:t>
                              </m:r>
                            </m:e>
                            <m:sub>
                              <m:r>
                                <a:rPr lang="en-US" sz="3600" b="0" i="1" smtClean="0">
                                  <a:latin typeface="Cambria Math" panose="02040503050406030204" pitchFamily="18" charset="0"/>
                                </a:rPr>
                                <m:t>𝑤𝑖𝑛</m:t>
                              </m:r>
                            </m:sub>
                          </m:sSub>
                          <m:r>
                            <a:rPr lang="en-US" sz="3600" b="0" i="1" smtClean="0">
                              <a:latin typeface="Cambria Math" panose="02040503050406030204" pitchFamily="18" charset="0"/>
                            </a:rPr>
                            <m:t>=</m:t>
                          </m:r>
                          <m:func>
                            <m:funcPr>
                              <m:ctrlPr>
                                <a:rPr lang="en-US" sz="3600" b="0" i="1" smtClean="0">
                                  <a:latin typeface="Cambria Math" panose="02040503050406030204" pitchFamily="18" charset="0"/>
                                </a:rPr>
                              </m:ctrlPr>
                            </m:funcPr>
                            <m:fName>
                              <m:r>
                                <m:rPr>
                                  <m:sty m:val="p"/>
                                </m:rPr>
                                <a:rPr lang="en-US" sz="3600" b="0" i="0" smtClean="0">
                                  <a:latin typeface="Cambria Math" panose="02040503050406030204" pitchFamily="18" charset="0"/>
                                </a:rPr>
                                <m:t>max</m:t>
                              </m:r>
                            </m:fName>
                            <m:e>
                              <m:d>
                                <m:dPr>
                                  <m:ctrlPr>
                                    <a:rPr lang="en-US" sz="3600" b="0" i="1" smtClean="0">
                                      <a:latin typeface="Cambria Math" panose="02040503050406030204" pitchFamily="18" charset="0"/>
                                    </a:rPr>
                                  </m:ctrlPr>
                                </m:dPr>
                                <m:e>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𝜇</m:t>
                                      </m:r>
                                    </m:e>
                                    <m:sub>
                                      <m:r>
                                        <a:rPr lang="en-US" sz="3600" b="0" i="1" smtClean="0">
                                          <a:latin typeface="Cambria Math" panose="02040503050406030204" pitchFamily="18" charset="0"/>
                                        </a:rPr>
                                        <m:t>𝑖</m:t>
                                      </m:r>
                                    </m:sub>
                                  </m:sSub>
                                </m:e>
                              </m:d>
                              <m:r>
                                <a:rPr lang="en-US" sz="3600" b="0" i="1" smtClean="0">
                                  <a:latin typeface="Cambria Math" panose="02040503050406030204" pitchFamily="18" charset="0"/>
                                </a:rPr>
                                <m:t>|</m:t>
                              </m:r>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𝐻</m:t>
                                  </m:r>
                                </m:e>
                                <m:sub>
                                  <m:r>
                                    <a:rPr lang="en-US" sz="3600" b="0" i="1" smtClean="0">
                                      <a:latin typeface="Cambria Math" panose="02040503050406030204" pitchFamily="18" charset="0"/>
                                    </a:rPr>
                                    <m:t>1</m:t>
                                  </m:r>
                                </m:sub>
                              </m:sSub>
                            </m:e>
                          </m:func>
                        </m:e>
                      </m:d>
                    </m:oMath>
                  </m:oMathPara>
                </a14:m>
                <a:endParaRPr lang="en-US" sz="3200" dirty="0"/>
              </a:p>
            </p:txBody>
          </p:sp>
        </mc:Choice>
        <mc:Fallback xmlns="">
          <p:sp>
            <p:nvSpPr>
              <p:cNvPr id="13" name="Subtitle 2"/>
              <p:cNvSpPr txBox="1">
                <a:spLocks noRot="1" noChangeAspect="1" noMove="1" noResize="1" noEditPoints="1" noAdjustHandles="1" noChangeArrowheads="1" noChangeShapeType="1" noTextEdit="1"/>
              </p:cNvSpPr>
              <p:nvPr/>
            </p:nvSpPr>
            <p:spPr>
              <a:xfrm>
                <a:off x="460375" y="1556442"/>
                <a:ext cx="9617412" cy="4870580"/>
              </a:xfrm>
              <a:prstGeom prst="rect">
                <a:avLst/>
              </a:prstGeom>
              <a:blipFill>
                <a:blip r:embed="rId2"/>
                <a:stretch>
                  <a:fillRect l="-1393" t="-2497"/>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821422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716391" y="400526"/>
            <a:ext cx="9501291" cy="1081349"/>
          </a:xfrm>
        </p:spPr>
        <p:txBody>
          <a:bodyPr>
            <a:noAutofit/>
          </a:bodyPr>
          <a:lstStyle/>
          <a:p>
            <a:r>
              <a:rPr lang="en-US" sz="4000" b="1" dirty="0">
                <a:solidFill>
                  <a:schemeClr val="tx1"/>
                </a:solidFill>
              </a:rPr>
              <a:t>How to Calculate?</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8" name="Subtitle 2">
                <a:extLst>
                  <a:ext uri="{FF2B5EF4-FFF2-40B4-BE49-F238E27FC236}">
                    <a16:creationId xmlns:a16="http://schemas.microsoft.com/office/drawing/2014/main" id="{7E8AD094-F0AB-4AAB-A67B-9E0A27001D6C}"/>
                  </a:ext>
                </a:extLst>
              </p:cNvPr>
              <p:cNvSpPr txBox="1">
                <a:spLocks/>
              </p:cNvSpPr>
              <p:nvPr/>
            </p:nvSpPr>
            <p:spPr>
              <a:xfrm>
                <a:off x="1496883" y="1958447"/>
                <a:ext cx="7940306" cy="3365651"/>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lnSpc>
                    <a:spcPct val="100000"/>
                  </a:lnSpc>
                  <a:buFont typeface="+mj-lt"/>
                  <a:buAutoNum type="arabicPeriod"/>
                </a:pPr>
                <a:r>
                  <a:rPr lang="en-US" sz="3200" dirty="0"/>
                  <a:t>Pick an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oMath>
                </a14:m>
                <a:r>
                  <a:rPr lang="en-US" sz="3200" dirty="0"/>
                  <a:t>, simulate under null hypothesis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oMath>
                </a14:m>
                <a:r>
                  <a:rPr lang="en-US" sz="3200" dirty="0"/>
                  <a:t> (all treatment effects = 0) to find </a:t>
                </a:r>
                <a14:m>
                  <m:oMath xmlns:m="http://schemas.openxmlformats.org/officeDocument/2006/math">
                    <m:r>
                      <a:rPr lang="en-US" sz="3200" b="0" i="1" smtClean="0">
                        <a:latin typeface="Cambria Math" panose="02040503050406030204" pitchFamily="18" charset="0"/>
                      </a:rPr>
                      <m:t>𝜏</m:t>
                    </m:r>
                  </m:oMath>
                </a14:m>
                <a:r>
                  <a:rPr lang="en-US" sz="3200" dirty="0"/>
                  <a:t> that fixes Type I error.</a:t>
                </a:r>
                <a:br>
                  <a:rPr lang="en-US" sz="3200" dirty="0"/>
                </a:br>
                <a:endParaRPr lang="en-US" sz="3200" dirty="0"/>
              </a:p>
              <a:p>
                <a:pPr marL="514350" indent="-514350" algn="l">
                  <a:lnSpc>
                    <a:spcPct val="100000"/>
                  </a:lnSpc>
                  <a:buFont typeface="+mj-lt"/>
                  <a:buAutoNum type="arabicPeriod"/>
                </a:pPr>
                <a:r>
                  <a:rPr lang="en-US" sz="3200" dirty="0"/>
                  <a:t>Simulate under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1</m:t>
                        </m:r>
                      </m:sub>
                    </m:sSub>
                  </m:oMath>
                </a14:m>
                <a:r>
                  <a:rPr lang="en-US" sz="3200" dirty="0"/>
                  <a:t> using above </a:t>
                </a:r>
                <a14:m>
                  <m:oMath xmlns:m="http://schemas.openxmlformats.org/officeDocument/2006/math">
                    <m:r>
                      <a:rPr lang="en-US" sz="3200" b="0" i="1" smtClean="0">
                        <a:latin typeface="Cambria Math" panose="02040503050406030204" pitchFamily="18" charset="0"/>
                      </a:rPr>
                      <m:t>𝜏</m:t>
                    </m:r>
                  </m:oMath>
                </a14:m>
                <a:r>
                  <a:rPr lang="en-US" sz="3200" dirty="0"/>
                  <a:t> to estimate power.</a:t>
                </a:r>
              </a:p>
            </p:txBody>
          </p:sp>
        </mc:Choice>
        <mc:Fallback xmlns="">
          <p:sp>
            <p:nvSpPr>
              <p:cNvPr id="8" name="Subtitle 2">
                <a:extLst>
                  <a:ext uri="{FF2B5EF4-FFF2-40B4-BE49-F238E27FC236}">
                    <a16:creationId xmlns:a16="http://schemas.microsoft.com/office/drawing/2014/main" id="{7E8AD094-F0AB-4AAB-A67B-9E0A27001D6C}"/>
                  </a:ext>
                </a:extLst>
              </p:cNvPr>
              <p:cNvSpPr txBox="1">
                <a:spLocks noRot="1" noChangeAspect="1" noMove="1" noResize="1" noEditPoints="1" noAdjustHandles="1" noChangeArrowheads="1" noChangeShapeType="1" noTextEdit="1"/>
              </p:cNvSpPr>
              <p:nvPr/>
            </p:nvSpPr>
            <p:spPr>
              <a:xfrm>
                <a:off x="1496883" y="1958447"/>
                <a:ext cx="7940306" cy="3365651"/>
              </a:xfrm>
              <a:prstGeom prst="rect">
                <a:avLst/>
              </a:prstGeom>
              <a:blipFill>
                <a:blip r:embed="rId2"/>
                <a:stretch>
                  <a:fillRect l="-1687" t="-2166" r="-1687"/>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2396522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sz="4000" b="1" dirty="0">
                <a:solidFill>
                  <a:schemeClr val="tx1"/>
                </a:solidFill>
              </a:rPr>
              <a:t>But </a:t>
            </a:r>
            <a:r>
              <a:rPr lang="en-US" sz="4000" b="1" i="1" dirty="0">
                <a:solidFill>
                  <a:schemeClr val="tx1"/>
                </a:solidFill>
              </a:rPr>
              <a:t>HOW…!</a:t>
            </a:r>
            <a:endParaRPr lang="en-US" sz="4000" b="1" dirty="0">
              <a:solidFill>
                <a:schemeClr val="tx1"/>
              </a:solidFill>
            </a:endParaRP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8" name="Subtitle 2">
                <a:extLst>
                  <a:ext uri="{FF2B5EF4-FFF2-40B4-BE49-F238E27FC236}">
                    <a16:creationId xmlns:a16="http://schemas.microsoft.com/office/drawing/2014/main" id="{7E8AD094-F0AB-4AAB-A67B-9E0A27001D6C}"/>
                  </a:ext>
                </a:extLst>
              </p:cNvPr>
              <p:cNvSpPr txBox="1">
                <a:spLocks/>
              </p:cNvSpPr>
              <p:nvPr/>
            </p:nvSpPr>
            <p:spPr>
              <a:xfrm>
                <a:off x="460375" y="1427575"/>
                <a:ext cx="10117570" cy="49732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lnSpc>
                    <a:spcPct val="100000"/>
                  </a:lnSpc>
                  <a:buFont typeface="Arial" panose="020B0604020202020204" pitchFamily="34" charset="0"/>
                  <a:buChar char="•"/>
                </a:pPr>
                <a:r>
                  <a:rPr lang="en-US" sz="3200" dirty="0"/>
                  <a:t>Software exists to calculate power for design like this… but requires you to know </a:t>
                </a:r>
                <a14:m>
                  <m:oMath xmlns:m="http://schemas.openxmlformats.org/officeDocument/2006/math">
                    <m:r>
                      <a:rPr lang="en-US" sz="3200" b="0" i="1" smtClean="0">
                        <a:latin typeface="Cambria Math" panose="02040503050406030204" pitchFamily="18" charset="0"/>
                      </a:rPr>
                      <m:t>𝑁</m:t>
                    </m:r>
                    <m:r>
                      <a:rPr lang="en-US" sz="3200" b="0" i="1" smtClean="0">
                        <a:latin typeface="Cambria Math" panose="02040503050406030204" pitchFamily="18" charset="0"/>
                      </a:rPr>
                      <m:t>, </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 </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r>
                      <a:rPr lang="en-US" sz="3200" b="0" i="1" smtClean="0">
                        <a:latin typeface="Cambria Math" panose="02040503050406030204" pitchFamily="18" charset="0"/>
                      </a:rPr>
                      <m:t>, </m:t>
                    </m:r>
                    <m:r>
                      <a:rPr lang="en-US" sz="3200" b="0" i="1" smtClean="0">
                        <a:latin typeface="Cambria Math" panose="02040503050406030204" pitchFamily="18" charset="0"/>
                      </a:rPr>
                      <m:t>𝜏</m:t>
                    </m:r>
                  </m:oMath>
                </a14:m>
                <a:br>
                  <a:rPr lang="en-US" sz="3200" dirty="0"/>
                </a:br>
                <a:endParaRPr lang="en-US" sz="3200" dirty="0"/>
              </a:p>
              <a:p>
                <a:pPr marL="514350" indent="-514350" algn="l">
                  <a:lnSpc>
                    <a:spcPct val="100000"/>
                  </a:lnSpc>
                  <a:buFont typeface="Arial" panose="020B0604020202020204" pitchFamily="34" charset="0"/>
                  <a:buChar char="•"/>
                </a:pPr>
                <a:r>
                  <a:rPr lang="en-US" sz="3200" dirty="0"/>
                  <a:t>Tedious to manually look at several ranges of </a:t>
                </a:r>
                <a:br>
                  <a:rPr lang="en-US" sz="3200" b="0" i="1" dirty="0">
                    <a:latin typeface="Cambria Math" panose="02040503050406030204" pitchFamily="18" charset="0"/>
                  </a:rPr>
                </a:b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1</m:t>
                        </m:r>
                      </m:sub>
                    </m:sSub>
                  </m:oMath>
                </a14:m>
                <a:r>
                  <a:rPr lang="en-US" sz="3200" dirty="0"/>
                  <a:t> and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𝑛</m:t>
                        </m:r>
                      </m:e>
                      <m:sub>
                        <m:r>
                          <a:rPr lang="en-US" sz="3200" b="0" i="1" smtClean="0">
                            <a:latin typeface="Cambria Math" panose="02040503050406030204" pitchFamily="18" charset="0"/>
                          </a:rPr>
                          <m:t>2</m:t>
                        </m:r>
                      </m:sub>
                    </m:sSub>
                  </m:oMath>
                </a14:m>
                <a:r>
                  <a:rPr lang="en-US" sz="3200" dirty="0"/>
                  <a:t> to find the optimal combination </a:t>
                </a:r>
                <a:br>
                  <a:rPr lang="en-US" sz="3200" dirty="0"/>
                </a:br>
                <a:endParaRPr lang="en-US" sz="3200" dirty="0"/>
              </a:p>
              <a:p>
                <a:pPr marL="457200" indent="-457200" algn="l">
                  <a:lnSpc>
                    <a:spcPct val="100000"/>
                  </a:lnSpc>
                  <a:buFont typeface="Arial" panose="020B0604020202020204" pitchFamily="34" charset="0"/>
                  <a:buChar char="•"/>
                </a:pPr>
                <a:r>
                  <a:rPr lang="en-US" sz="3200" dirty="0">
                    <a:solidFill>
                      <a:srgbClr val="CB7E25"/>
                    </a:solidFill>
                  </a:rPr>
                  <a:t>Solution: create easy-to-use, reproducible </a:t>
                </a:r>
                <a:br>
                  <a:rPr lang="en-US" sz="3200" dirty="0">
                    <a:solidFill>
                      <a:srgbClr val="CB7E25"/>
                    </a:solidFill>
                  </a:rPr>
                </a:br>
                <a:r>
                  <a:rPr lang="en-US" sz="3200" i="1" dirty="0">
                    <a:solidFill>
                      <a:srgbClr val="CB7E25"/>
                    </a:solidFill>
                  </a:rPr>
                  <a:t>R Shiny</a:t>
                </a:r>
                <a:r>
                  <a:rPr lang="en-US" sz="3200" dirty="0">
                    <a:solidFill>
                      <a:srgbClr val="CB7E25"/>
                    </a:solidFill>
                  </a:rPr>
                  <a:t> GUI, to be used in conjunction with validated software</a:t>
                </a:r>
              </a:p>
              <a:p>
                <a:pPr marL="457200" indent="-457200" algn="l">
                  <a:lnSpc>
                    <a:spcPct val="200000"/>
                  </a:lnSpc>
                  <a:buFont typeface="Arial" panose="020B0604020202020204" pitchFamily="34" charset="0"/>
                  <a:buChar char="•"/>
                </a:pPr>
                <a:endParaRPr lang="en-US" sz="3200" dirty="0"/>
              </a:p>
            </p:txBody>
          </p:sp>
        </mc:Choice>
        <mc:Fallback xmlns="">
          <p:sp>
            <p:nvSpPr>
              <p:cNvPr id="8" name="Subtitle 2">
                <a:extLst>
                  <a:ext uri="{FF2B5EF4-FFF2-40B4-BE49-F238E27FC236}">
                    <a16:creationId xmlns:a16="http://schemas.microsoft.com/office/drawing/2014/main" id="{7E8AD094-F0AB-4AAB-A67B-9E0A27001D6C}"/>
                  </a:ext>
                </a:extLst>
              </p:cNvPr>
              <p:cNvSpPr txBox="1">
                <a:spLocks noRot="1" noChangeAspect="1" noMove="1" noResize="1" noEditPoints="1" noAdjustHandles="1" noChangeArrowheads="1" noChangeShapeType="1" noTextEdit="1"/>
              </p:cNvSpPr>
              <p:nvPr/>
            </p:nvSpPr>
            <p:spPr>
              <a:xfrm>
                <a:off x="460375" y="1427575"/>
                <a:ext cx="10117570" cy="4973225"/>
              </a:xfrm>
              <a:prstGeom prst="rect">
                <a:avLst/>
              </a:prstGeom>
              <a:blipFill>
                <a:blip r:embed="rId2"/>
                <a:stretch>
                  <a:fillRect l="-1386" t="-1593"/>
                </a:stretch>
              </a:blipFill>
            </p:spPr>
            <p:txBody>
              <a:bodyPr/>
              <a:lstStyle/>
              <a:p>
                <a:r>
                  <a:rPr lang="en-US">
                    <a:noFill/>
                  </a:rPr>
                  <a:t> </a:t>
                </a:r>
              </a:p>
            </p:txBody>
          </p:sp>
        </mc:Fallback>
      </mc:AlternateContent>
    </p:spTree>
    <p:extLst>
      <p:ext uri="{BB962C8B-B14F-4D97-AF65-F5344CB8AC3E}">
        <p14:creationId xmlns:p14="http://schemas.microsoft.com/office/powerpoint/2010/main" val="3066849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0"/>
            <a:ext cx="4887686" cy="1081349"/>
          </a:xfrm>
        </p:spPr>
        <p:txBody>
          <a:bodyPr>
            <a:normAutofit/>
          </a:bodyPr>
          <a:lstStyle/>
          <a:p>
            <a:pPr algn="l"/>
            <a:r>
              <a:rPr lang="en-US" sz="4800" b="1" dirty="0">
                <a:solidFill>
                  <a:schemeClr val="tx1"/>
                </a:solidFill>
              </a:rPr>
              <a:t>Make it Shiny!</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 name="Subtitle 2"/>
          <p:cNvSpPr txBox="1">
            <a:spLocks/>
          </p:cNvSpPr>
          <p:nvPr/>
        </p:nvSpPr>
        <p:spPr>
          <a:xfrm>
            <a:off x="155575" y="1682351"/>
            <a:ext cx="3948834" cy="218919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dirty="0"/>
              <a:t>Want this design to be accessible to all: use </a:t>
            </a:r>
            <a:br>
              <a:rPr lang="en-US" sz="2800" dirty="0"/>
            </a:br>
            <a:r>
              <a:rPr lang="en-US" sz="2800" dirty="0"/>
              <a:t>R Shiny to create easy point-and-click GUI.</a:t>
            </a:r>
          </a:p>
          <a:p>
            <a:pPr lvl="1" algn="just"/>
            <a:endParaRPr lang="en-US" sz="2800" dirty="0"/>
          </a:p>
          <a:p>
            <a:pPr lvl="1" algn="just"/>
            <a:endParaRPr lang="en-US" dirty="0"/>
          </a:p>
        </p:txBody>
      </p:sp>
      <p:sp>
        <p:nvSpPr>
          <p:cNvPr id="8" name="Subtitle 2"/>
          <p:cNvSpPr txBox="1">
            <a:spLocks/>
          </p:cNvSpPr>
          <p:nvPr/>
        </p:nvSpPr>
        <p:spPr>
          <a:xfrm>
            <a:off x="155575" y="4130744"/>
            <a:ext cx="3948834" cy="218919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dirty="0"/>
              <a:t>What is seen when one first opens the app </a:t>
            </a:r>
            <a:r>
              <a:rPr lang="en-US" sz="2800" dirty="0">
                <a:sym typeface="Wingdings" panose="05000000000000000000" pitchFamily="2" charset="2"/>
              </a:rPr>
              <a:t> </a:t>
            </a:r>
            <a:br>
              <a:rPr lang="en-US" sz="2800" dirty="0">
                <a:sym typeface="Wingdings" panose="05000000000000000000" pitchFamily="2" charset="2"/>
              </a:rPr>
            </a:br>
            <a:endParaRPr lang="en-US" sz="2800" dirty="0"/>
          </a:p>
        </p:txBody>
      </p:sp>
      <p:pic>
        <p:nvPicPr>
          <p:cNvPr id="6" name="Picture 5" descr="A screenshot of a cell phone&#10;&#10;Description automatically generated">
            <a:extLst>
              <a:ext uri="{FF2B5EF4-FFF2-40B4-BE49-F238E27FC236}">
                <a16:creationId xmlns:a16="http://schemas.microsoft.com/office/drawing/2014/main" id="{D4EB1A41-731C-405D-8224-9851756C7A79}"/>
              </a:ext>
            </a:extLst>
          </p:cNvPr>
          <p:cNvPicPr>
            <a:picLocks noChangeAspect="1"/>
          </p:cNvPicPr>
          <p:nvPr/>
        </p:nvPicPr>
        <p:blipFill>
          <a:blip r:embed="rId2"/>
          <a:stretch>
            <a:fillRect/>
          </a:stretch>
        </p:blipFill>
        <p:spPr>
          <a:xfrm>
            <a:off x="4636706" y="7937"/>
            <a:ext cx="7555294" cy="6850063"/>
          </a:xfrm>
          <a:prstGeom prst="rect">
            <a:avLst/>
          </a:prstGeom>
        </p:spPr>
      </p:pic>
    </p:spTree>
    <p:extLst>
      <p:ext uri="{BB962C8B-B14F-4D97-AF65-F5344CB8AC3E}">
        <p14:creationId xmlns:p14="http://schemas.microsoft.com/office/powerpoint/2010/main" val="2103769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pic>
        <p:nvPicPr>
          <p:cNvPr id="3" name="Picture 2" descr="A screenshot of a social media post&#10;&#10;Description automatically generated">
            <a:extLst>
              <a:ext uri="{FF2B5EF4-FFF2-40B4-BE49-F238E27FC236}">
                <a16:creationId xmlns:a16="http://schemas.microsoft.com/office/drawing/2014/main" id="{C0201ADF-332F-4C72-BE3B-0E191D2E00A7}"/>
              </a:ext>
            </a:extLst>
          </p:cNvPr>
          <p:cNvPicPr>
            <a:picLocks noChangeAspect="1"/>
          </p:cNvPicPr>
          <p:nvPr/>
        </p:nvPicPr>
        <p:blipFill>
          <a:blip r:embed="rId2"/>
          <a:stretch>
            <a:fillRect/>
          </a:stretch>
        </p:blipFill>
        <p:spPr>
          <a:xfrm>
            <a:off x="779030" y="160338"/>
            <a:ext cx="9892434" cy="6497187"/>
          </a:xfrm>
          <a:prstGeom prst="rect">
            <a:avLst/>
          </a:prstGeom>
        </p:spPr>
      </p:pic>
    </p:spTree>
    <p:extLst>
      <p:ext uri="{BB962C8B-B14F-4D97-AF65-F5344CB8AC3E}">
        <p14:creationId xmlns:p14="http://schemas.microsoft.com/office/powerpoint/2010/main" val="2775604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pic>
        <p:nvPicPr>
          <p:cNvPr id="3" name="Picture 2" descr="A screenshot of a map&#10;&#10;Description automatically generated">
            <a:extLst>
              <a:ext uri="{FF2B5EF4-FFF2-40B4-BE49-F238E27FC236}">
                <a16:creationId xmlns:a16="http://schemas.microsoft.com/office/drawing/2014/main" id="{C5EA1775-D722-448C-83D0-53254AA6B8AA}"/>
              </a:ext>
            </a:extLst>
          </p:cNvPr>
          <p:cNvPicPr>
            <a:picLocks noChangeAspect="1"/>
          </p:cNvPicPr>
          <p:nvPr/>
        </p:nvPicPr>
        <p:blipFill>
          <a:blip r:embed="rId2"/>
          <a:stretch>
            <a:fillRect/>
          </a:stretch>
        </p:blipFill>
        <p:spPr>
          <a:xfrm>
            <a:off x="978072" y="0"/>
            <a:ext cx="9030510" cy="6858000"/>
          </a:xfrm>
          <a:prstGeom prst="rect">
            <a:avLst/>
          </a:prstGeom>
        </p:spPr>
      </p:pic>
    </p:spTree>
    <p:extLst>
      <p:ext uri="{BB962C8B-B14F-4D97-AF65-F5344CB8AC3E}">
        <p14:creationId xmlns:p14="http://schemas.microsoft.com/office/powerpoint/2010/main" val="2221670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1805" y="1036774"/>
            <a:ext cx="10019303" cy="5130140"/>
          </a:xfrm>
        </p:spPr>
        <p:txBody>
          <a:bodyPr>
            <a:normAutofit fontScale="92500" lnSpcReduction="10000"/>
          </a:bodyPr>
          <a:lstStyle/>
          <a:p>
            <a:r>
              <a:rPr lang="en-CA" dirty="0"/>
              <a:t>The views and opinions expressed in the following PowerPoint slides are those of the individual presenter and should not be attributed to Drug Information Association, Inc. (“DIA”), its directors, officers, employees, volunteers, members, chapters, councils, Communities or affiliates, or any organization with which the presenter is employed or affiliated. </a:t>
            </a:r>
          </a:p>
          <a:p>
            <a:pPr>
              <a:spcBef>
                <a:spcPts val="1800"/>
              </a:spcBef>
            </a:pPr>
            <a:r>
              <a:rPr lang="en-CA" dirty="0"/>
              <a:t>These PowerPoint slides are the intellectual property of the individual presenter and are protected under the copyright laws of the United States of America and other countries.  Used by permission.  All rights reserved. Drug Information Association, Drug Information Association Inc., DIA and DIA logo are registered trademarks.  All other trademarks are the property of their respective owners.</a:t>
            </a:r>
          </a:p>
          <a:p>
            <a:pPr marL="0" indent="0">
              <a:buNone/>
            </a:pPr>
            <a:endParaRPr lang="en-US" dirty="0"/>
          </a:p>
        </p:txBody>
      </p:sp>
      <p:sp>
        <p:nvSpPr>
          <p:cNvPr id="3" name="Title 2"/>
          <p:cNvSpPr>
            <a:spLocks noGrp="1"/>
          </p:cNvSpPr>
          <p:nvPr>
            <p:ph type="title"/>
          </p:nvPr>
        </p:nvSpPr>
        <p:spPr/>
        <p:txBody>
          <a:bodyPr/>
          <a:lstStyle/>
          <a:p>
            <a:r>
              <a:rPr lang="en-US" dirty="0">
                <a:solidFill>
                  <a:schemeClr val="accent1"/>
                </a:solidFill>
              </a:rPr>
              <a:t>Disclaimer</a:t>
            </a:r>
          </a:p>
        </p:txBody>
      </p:sp>
      <p:cxnSp>
        <p:nvCxnSpPr>
          <p:cNvPr id="4" name="Straight Connector 6"/>
          <p:cNvCxnSpPr>
            <a:cxnSpLocks noChangeShapeType="1"/>
          </p:cNvCxnSpPr>
          <p:nvPr/>
        </p:nvCxnSpPr>
        <p:spPr bwMode="auto">
          <a:xfrm>
            <a:off x="382128" y="984948"/>
            <a:ext cx="8639175"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705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2EF2503-8B70-489A-B854-A9B6FC34FD3D}"/>
              </a:ext>
            </a:extLst>
          </p:cNvPr>
          <p:cNvSpPr txBox="1">
            <a:spLocks/>
          </p:cNvSpPr>
          <p:nvPr/>
        </p:nvSpPr>
        <p:spPr>
          <a:xfrm>
            <a:off x="213124" y="721449"/>
            <a:ext cx="10353276" cy="4870580"/>
          </a:xfrm>
          <a:prstGeom prst="rect">
            <a:avLst/>
          </a:prstGeom>
          <a:ln>
            <a:no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600" dirty="0"/>
              <a:t>For more information and free access to the software,  see our publication in </a:t>
            </a:r>
            <a:br>
              <a:rPr lang="en-US" sz="3600" dirty="0"/>
            </a:br>
            <a:r>
              <a:rPr lang="en-US" sz="3600" i="1" dirty="0"/>
              <a:t>The American Statistician</a:t>
            </a:r>
            <a:r>
              <a:rPr lang="en-US" sz="3600" dirty="0"/>
              <a:t>:</a:t>
            </a:r>
          </a:p>
          <a:p>
            <a:pPr algn="l"/>
            <a:endParaRPr lang="en-US" sz="2800" dirty="0">
              <a:solidFill>
                <a:schemeClr val="tx1"/>
              </a:solidFill>
            </a:endParaRPr>
          </a:p>
          <a:p>
            <a:pPr algn="l"/>
            <a:r>
              <a:rPr lang="en-US" sz="2800" dirty="0"/>
              <a:t>Alex Karanevich, Richard Meier, Stefan Graw, Anna McGlothlin &amp; Byron Gajewski (2019) Optimizing Sample Size Allocation and Power in a Bayesian Two-Stage Drop-the-Losers Design, The American Statistician, DOI: </a:t>
            </a:r>
            <a:r>
              <a:rPr lang="en-US" sz="2800" u="sng" dirty="0">
                <a:hlinkClick r:id="rId2"/>
              </a:rPr>
              <a:t>10.1080/00031305.2019.1610065</a:t>
            </a:r>
            <a:endParaRPr lang="en-US" sz="2800" dirty="0"/>
          </a:p>
        </p:txBody>
      </p:sp>
    </p:spTree>
    <p:extLst>
      <p:ext uri="{BB962C8B-B14F-4D97-AF65-F5344CB8AC3E}">
        <p14:creationId xmlns:p14="http://schemas.microsoft.com/office/powerpoint/2010/main" val="1602404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30B606-A352-1C44-85D1-852CE6BA4CF6}"/>
              </a:ext>
            </a:extLst>
          </p:cNvPr>
          <p:cNvPicPr>
            <a:picLocks noChangeAspect="1"/>
          </p:cNvPicPr>
          <p:nvPr/>
        </p:nvPicPr>
        <p:blipFill>
          <a:blip r:embed="rId2"/>
          <a:stretch>
            <a:fillRect/>
          </a:stretch>
        </p:blipFill>
        <p:spPr>
          <a:xfrm>
            <a:off x="0" y="0"/>
            <a:ext cx="12192000" cy="6858000"/>
          </a:xfrm>
          <a:prstGeom prst="rect">
            <a:avLst/>
          </a:prstGeom>
        </p:spPr>
      </p:pic>
      <p:sp>
        <p:nvSpPr>
          <p:cNvPr id="2" name="Content Placeholder 1"/>
          <p:cNvSpPr>
            <a:spLocks noGrp="1"/>
          </p:cNvSpPr>
          <p:nvPr>
            <p:ph idx="1"/>
          </p:nvPr>
        </p:nvSpPr>
        <p:spPr>
          <a:xfrm>
            <a:off x="609600" y="1092529"/>
            <a:ext cx="10208964" cy="5130140"/>
          </a:xfrm>
        </p:spPr>
        <p:txBody>
          <a:bodyPr/>
          <a:lstStyle/>
          <a:p>
            <a:pPr>
              <a:buNone/>
            </a:pPr>
            <a:endParaRPr lang="en-US" b="1" dirty="0"/>
          </a:p>
          <a:p>
            <a:pPr>
              <a:buNone/>
            </a:pPr>
            <a:r>
              <a:rPr lang="en-US" b="1" dirty="0"/>
              <a:t>Alex Karanevich				</a:t>
            </a:r>
          </a:p>
          <a:p>
            <a:pPr>
              <a:buNone/>
            </a:pPr>
            <a:r>
              <a:rPr lang="en-US" dirty="0"/>
              <a:t>Biostatistician</a:t>
            </a:r>
          </a:p>
          <a:p>
            <a:pPr>
              <a:buNone/>
            </a:pPr>
            <a:endParaRPr lang="en-CA" dirty="0"/>
          </a:p>
          <a:p>
            <a:pPr>
              <a:buNone/>
            </a:pPr>
            <a:endParaRPr lang="en-CA" dirty="0"/>
          </a:p>
          <a:p>
            <a:pPr>
              <a:buNone/>
            </a:pPr>
            <a:endParaRPr lang="en-CA" dirty="0"/>
          </a:p>
          <a:p>
            <a:pPr algn="r">
              <a:buNone/>
            </a:pPr>
            <a:r>
              <a:rPr lang="en-CA" i="1" dirty="0">
                <a:solidFill>
                  <a:schemeClr val="tx1">
                    <a:lumMod val="75000"/>
                    <a:lumOff val="25000"/>
                  </a:schemeClr>
                </a:solidFill>
              </a:rPr>
              <a:t>Join the conversation #DIA2020</a:t>
            </a:r>
            <a:endParaRPr lang="en-US" dirty="0"/>
          </a:p>
        </p:txBody>
      </p:sp>
      <p:sp>
        <p:nvSpPr>
          <p:cNvPr id="3" name="Title 2"/>
          <p:cNvSpPr>
            <a:spLocks noGrp="1"/>
          </p:cNvSpPr>
          <p:nvPr>
            <p:ph type="title"/>
          </p:nvPr>
        </p:nvSpPr>
        <p:spPr/>
        <p:txBody>
          <a:bodyPr/>
          <a:lstStyle/>
          <a:p>
            <a:r>
              <a:rPr lang="en-US" dirty="0">
                <a:solidFill>
                  <a:schemeClr val="accent1"/>
                </a:solidFill>
              </a:rPr>
              <a:t>Thank You</a:t>
            </a:r>
          </a:p>
        </p:txBody>
      </p:sp>
      <p:pic>
        <p:nvPicPr>
          <p:cNvPr id="5" name="Picture 4" descr="Twitter_logo_blue.png"/>
          <p:cNvPicPr>
            <a:picLocks noChangeAspect="1"/>
          </p:cNvPicPr>
          <p:nvPr/>
        </p:nvPicPr>
        <p:blipFill>
          <a:blip r:embed="rId3" cstate="print"/>
          <a:stretch>
            <a:fillRect/>
          </a:stretch>
        </p:blipFill>
        <p:spPr>
          <a:xfrm>
            <a:off x="4963177" y="4010374"/>
            <a:ext cx="618239" cy="457201"/>
          </a:xfrm>
          <a:prstGeom prst="rect">
            <a:avLst/>
          </a:prstGeom>
        </p:spPr>
      </p:pic>
      <p:cxnSp>
        <p:nvCxnSpPr>
          <p:cNvPr id="6" name="Straight Connector 6"/>
          <p:cNvCxnSpPr>
            <a:cxnSpLocks noChangeShapeType="1"/>
          </p:cNvCxnSpPr>
          <p:nvPr/>
        </p:nvCxnSpPr>
        <p:spPr bwMode="auto">
          <a:xfrm>
            <a:off x="1792289" y="1238338"/>
            <a:ext cx="8639175"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pic>
        <p:nvPicPr>
          <p:cNvPr id="7" name="Picture 2" descr="EMB Statistical Solutions, LLC (graphic)">
            <a:extLst>
              <a:ext uri="{FF2B5EF4-FFF2-40B4-BE49-F238E27FC236}">
                <a16:creationId xmlns:a16="http://schemas.microsoft.com/office/drawing/2014/main" id="{83654430-1E09-4B62-A459-D62F151600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642535"/>
            <a:ext cx="4028658" cy="12789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EE5D671-CAEC-4401-83CB-0FFEC5407C9C}"/>
              </a:ext>
            </a:extLst>
          </p:cNvPr>
          <p:cNvSpPr/>
          <p:nvPr/>
        </p:nvSpPr>
        <p:spPr>
          <a:xfrm>
            <a:off x="5506063" y="2119315"/>
            <a:ext cx="5469982" cy="523220"/>
          </a:xfrm>
          <a:prstGeom prst="rect">
            <a:avLst/>
          </a:prstGeom>
        </p:spPr>
        <p:txBody>
          <a:bodyPr wrap="square">
            <a:spAutoFit/>
          </a:bodyPr>
          <a:lstStyle/>
          <a:p>
            <a:pPr>
              <a:buNone/>
            </a:pPr>
            <a:r>
              <a:rPr lang="en-US" sz="2800" b="1" dirty="0">
                <a:hlinkClick r:id="rId5"/>
              </a:rPr>
              <a:t>Akaranevich@embstats.com</a:t>
            </a:r>
            <a:r>
              <a:rPr lang="en-US" sz="2800" b="1" dirty="0"/>
              <a:t> 	</a:t>
            </a:r>
          </a:p>
        </p:txBody>
      </p:sp>
    </p:spTree>
    <p:extLst>
      <p:ext uri="{BB962C8B-B14F-4D97-AF65-F5344CB8AC3E}">
        <p14:creationId xmlns:p14="http://schemas.microsoft.com/office/powerpoint/2010/main" val="236849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60493"/>
            <a:ext cx="12200091" cy="5758863"/>
          </a:xfrm>
          <a:prstGeom prst="rect">
            <a:avLst/>
          </a:prstGeom>
        </p:spPr>
      </p:pic>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 name="Title 1"/>
          <p:cNvSpPr>
            <a:spLocks noGrp="1"/>
          </p:cNvSpPr>
          <p:nvPr>
            <p:ph type="ctrTitle"/>
          </p:nvPr>
        </p:nvSpPr>
        <p:spPr>
          <a:xfrm>
            <a:off x="0" y="20152"/>
            <a:ext cx="12192000" cy="921011"/>
          </a:xfrm>
        </p:spPr>
        <p:txBody>
          <a:bodyPr>
            <a:normAutofit/>
          </a:bodyPr>
          <a:lstStyle/>
          <a:p>
            <a:r>
              <a:rPr lang="en-US" sz="4800" b="1" dirty="0">
                <a:solidFill>
                  <a:schemeClr val="accent4"/>
                </a:solidFill>
              </a:rPr>
              <a:t>Algorithm</a:t>
            </a:r>
          </a:p>
        </p:txBody>
      </p:sp>
      <p:sp>
        <p:nvSpPr>
          <p:cNvPr id="6" name="Striped Right Arrow 5"/>
          <p:cNvSpPr/>
          <p:nvPr/>
        </p:nvSpPr>
        <p:spPr>
          <a:xfrm>
            <a:off x="4088561" y="2174033"/>
            <a:ext cx="905069" cy="503853"/>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Striped Right Arrow 7"/>
          <p:cNvSpPr/>
          <p:nvPr/>
        </p:nvSpPr>
        <p:spPr>
          <a:xfrm>
            <a:off x="7598703" y="2174033"/>
            <a:ext cx="905069" cy="503853"/>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0" name="Striped Right Arrow 9"/>
          <p:cNvSpPr/>
          <p:nvPr/>
        </p:nvSpPr>
        <p:spPr>
          <a:xfrm>
            <a:off x="11264039" y="2174032"/>
            <a:ext cx="905069" cy="503853"/>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1" name="Striped Right Arrow 10"/>
          <p:cNvSpPr/>
          <p:nvPr/>
        </p:nvSpPr>
        <p:spPr>
          <a:xfrm>
            <a:off x="2779324" y="5312229"/>
            <a:ext cx="905069" cy="503853"/>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Striped Right Arrow 11"/>
          <p:cNvSpPr/>
          <p:nvPr/>
        </p:nvSpPr>
        <p:spPr>
          <a:xfrm>
            <a:off x="7917459" y="5312229"/>
            <a:ext cx="905069" cy="503853"/>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2553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2014"/>
            <a:ext cx="8077200" cy="5905500"/>
          </a:xfrm>
          <a:prstGeom prst="rect">
            <a:avLst/>
          </a:prstGeom>
        </p:spPr>
      </p:pic>
      <p:sp>
        <p:nvSpPr>
          <p:cNvPr id="2" name="Title 1"/>
          <p:cNvSpPr>
            <a:spLocks noGrp="1"/>
          </p:cNvSpPr>
          <p:nvPr>
            <p:ph type="ctrTitle"/>
          </p:nvPr>
        </p:nvSpPr>
        <p:spPr>
          <a:xfrm>
            <a:off x="0" y="15745"/>
            <a:ext cx="12192000" cy="936755"/>
          </a:xfrm>
        </p:spPr>
        <p:txBody>
          <a:bodyPr>
            <a:normAutofit/>
          </a:bodyPr>
          <a:lstStyle/>
          <a:p>
            <a:r>
              <a:rPr lang="en-US" sz="4000" b="1" dirty="0">
                <a:solidFill>
                  <a:schemeClr val="tx1"/>
                </a:solidFill>
              </a:rPr>
              <a:t>Power Estimates vs. Simulation Size</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7" name="Subtitle 2"/>
              <p:cNvSpPr txBox="1">
                <a:spLocks/>
              </p:cNvSpPr>
              <p:nvPr/>
            </p:nvSpPr>
            <p:spPr>
              <a:xfrm>
                <a:off x="8077200" y="1684176"/>
                <a:ext cx="3314157" cy="4870580"/>
              </a:xfrm>
              <a:prstGeom prst="rect">
                <a:avLst/>
              </a:prstGeom>
              <a:ln>
                <a:no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14:m>
                  <m:oMath xmlns:m="http://schemas.openxmlformats.org/officeDocument/2006/math">
                    <m:r>
                      <a:rPr lang="en-US" b="0" i="1" smtClean="0">
                        <a:solidFill>
                          <a:schemeClr val="accent4"/>
                        </a:solidFill>
                        <a:latin typeface="Cambria Math" panose="02040503050406030204" pitchFamily="18" charset="0"/>
                      </a:rPr>
                      <m:t>𝛼</m:t>
                    </m:r>
                    <m:r>
                      <a:rPr lang="en-US" b="0" i="1" smtClean="0">
                        <a:solidFill>
                          <a:schemeClr val="accent4"/>
                        </a:solidFill>
                        <a:latin typeface="Cambria Math" panose="02040503050406030204" pitchFamily="18" charset="0"/>
                      </a:rPr>
                      <m:t>=0.05</m:t>
                    </m:r>
                  </m:oMath>
                </a14:m>
                <a:r>
                  <a:rPr lang="en-US" dirty="0">
                    <a:solidFill>
                      <a:schemeClr val="bg2"/>
                    </a:solidFill>
                  </a:rPr>
                  <a:t>,</a:t>
                </a:r>
              </a:p>
              <a:p>
                <a:pPr algn="l"/>
                <a:r>
                  <a:rPr lang="en-US" dirty="0">
                    <a:solidFill>
                      <a:schemeClr val="accent4"/>
                    </a:solidFill>
                  </a:rPr>
                  <a:t>4 arms</a:t>
                </a:r>
              </a:p>
              <a:p>
                <a:pPr algn="l"/>
                <a14:m>
                  <m:oMath xmlns:m="http://schemas.openxmlformats.org/officeDocument/2006/math">
                    <m:r>
                      <a:rPr lang="en-US" b="0" i="1" smtClean="0">
                        <a:solidFill>
                          <a:schemeClr val="accent4"/>
                        </a:solidFill>
                        <a:latin typeface="Cambria Math" panose="02040503050406030204" pitchFamily="18" charset="0"/>
                      </a:rPr>
                      <m:t>𝑁</m:t>
                    </m:r>
                    <m:r>
                      <a:rPr lang="en-US" b="0" i="1" smtClean="0">
                        <a:solidFill>
                          <a:schemeClr val="accent4"/>
                        </a:solidFill>
                        <a:latin typeface="Cambria Math" panose="02040503050406030204" pitchFamily="18" charset="0"/>
                      </a:rPr>
                      <m:t>=120</m:t>
                    </m:r>
                  </m:oMath>
                </a14:m>
                <a:r>
                  <a:rPr lang="en-US" dirty="0">
                    <a:solidFill>
                      <a:schemeClr val="bg2"/>
                    </a:solidFill>
                  </a:rPr>
                  <a:t>,</a:t>
                </a:r>
              </a:p>
              <a:p>
                <a:pPr algn="l"/>
                <a:r>
                  <a:rPr lang="en-US" dirty="0">
                    <a:solidFill>
                      <a:schemeClr val="accent4"/>
                    </a:solidFill>
                  </a:rPr>
                  <a:t>Medium effect:</a:t>
                </a:r>
              </a:p>
              <a:p>
                <a:pPr algn="l"/>
                <a14:m>
                  <m:oMathPara xmlns:m="http://schemas.openxmlformats.org/officeDocument/2006/math">
                    <m:oMathParaPr>
                      <m:jc m:val="centerGroup"/>
                    </m:oMathParaPr>
                    <m:oMath xmlns:m="http://schemas.openxmlformats.org/officeDocument/2006/math">
                      <m:r>
                        <a:rPr lang="en-US" b="0" i="1" smtClean="0">
                          <a:solidFill>
                            <a:schemeClr val="accent4"/>
                          </a:solidFill>
                          <a:latin typeface="Cambria Math" panose="02040503050406030204" pitchFamily="18" charset="0"/>
                        </a:rPr>
                        <m:t>𝑑</m:t>
                      </m:r>
                      <m:r>
                        <a:rPr lang="en-US" b="0" i="1" smtClean="0">
                          <a:solidFill>
                            <a:schemeClr val="accent4"/>
                          </a:solidFill>
                          <a:latin typeface="Cambria Math" panose="02040503050406030204" pitchFamily="18" charset="0"/>
                        </a:rPr>
                        <m:t>=0.5</m:t>
                      </m:r>
                    </m:oMath>
                  </m:oMathPara>
                </a14:m>
                <a:endParaRPr lang="en-US" dirty="0">
                  <a:solidFill>
                    <a:schemeClr val="accent4"/>
                  </a:solidFill>
                </a:endParaRPr>
              </a:p>
              <a:p>
                <a:pPr algn="l"/>
                <a:r>
                  <a:rPr lang="en-US" dirty="0">
                    <a:solidFill>
                      <a:schemeClr val="accent4"/>
                    </a:solidFill>
                  </a:rPr>
                  <a:t>“One best arm”</a:t>
                </a:r>
              </a:p>
              <a:p>
                <a:pPr algn="l"/>
                <a:r>
                  <a:rPr lang="en-US" dirty="0">
                    <a:solidFill>
                      <a:schemeClr val="accent4"/>
                    </a:solidFill>
                  </a:rPr>
                  <a:t>5000 </a:t>
                </a:r>
                <a14:m>
                  <m:oMath xmlns:m="http://schemas.openxmlformats.org/officeDocument/2006/math">
                    <m:sSub>
                      <m:sSubPr>
                        <m:ctrlPr>
                          <a:rPr lang="en-US" i="1">
                            <a:solidFill>
                              <a:schemeClr val="accent4"/>
                            </a:solidFill>
                            <a:latin typeface="Cambria Math" panose="02040503050406030204" pitchFamily="18" charset="0"/>
                          </a:rPr>
                        </m:ctrlPr>
                      </m:sSubPr>
                      <m:e>
                        <m:r>
                          <a:rPr lang="en-US" i="1">
                            <a:solidFill>
                              <a:schemeClr val="accent4"/>
                            </a:solidFill>
                            <a:latin typeface="Cambria Math" panose="02040503050406030204" pitchFamily="18" charset="0"/>
                          </a:rPr>
                          <m:t>𝐻</m:t>
                        </m:r>
                      </m:e>
                      <m:sub>
                        <m:r>
                          <a:rPr lang="en-US" i="1">
                            <a:solidFill>
                              <a:schemeClr val="accent4"/>
                            </a:solidFill>
                            <a:latin typeface="Cambria Math" panose="02040503050406030204" pitchFamily="18" charset="0"/>
                          </a:rPr>
                          <m:t>1</m:t>
                        </m:r>
                      </m:sub>
                    </m:sSub>
                  </m:oMath>
                </a14:m>
                <a:r>
                  <a:rPr lang="en-US" dirty="0">
                    <a:solidFill>
                      <a:schemeClr val="accent4"/>
                    </a:solidFill>
                  </a:rPr>
                  <a:t> simulations </a:t>
                </a:r>
                <a:br>
                  <a:rPr lang="en-US" dirty="0">
                    <a:solidFill>
                      <a:schemeClr val="accent4"/>
                    </a:solidFill>
                  </a:rPr>
                </a:br>
                <a:endParaRPr lang="en-US" dirty="0">
                  <a:solidFill>
                    <a:schemeClr val="accent4"/>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8077200" y="1684176"/>
                <a:ext cx="3314157" cy="4870580"/>
              </a:xfrm>
              <a:prstGeom prst="rect">
                <a:avLst/>
              </a:prstGeom>
              <a:blipFill>
                <a:blip r:embed="rId3"/>
                <a:stretch>
                  <a:fillRect l="-2757" t="-1627"/>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477873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745"/>
            <a:ext cx="12192000" cy="936755"/>
          </a:xfrm>
        </p:spPr>
        <p:txBody>
          <a:bodyPr>
            <a:normAutofit/>
          </a:bodyPr>
          <a:lstStyle/>
          <a:p>
            <a:r>
              <a:rPr lang="en-US" sz="4800" b="1" dirty="0">
                <a:solidFill>
                  <a:schemeClr val="tx1"/>
                </a:solidFill>
              </a:rPr>
              <a:t>Runtime vs. Simulation Size</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7" name="Subtitle 2"/>
              <p:cNvSpPr txBox="1">
                <a:spLocks/>
              </p:cNvSpPr>
              <p:nvPr/>
            </p:nvSpPr>
            <p:spPr>
              <a:xfrm>
                <a:off x="7235310" y="1409474"/>
                <a:ext cx="2946400" cy="4870580"/>
              </a:xfrm>
              <a:prstGeom prst="rect">
                <a:avLst/>
              </a:prstGeom>
              <a:ln>
                <a:solidFill>
                  <a:schemeClr val="accent4"/>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Font typeface="Arial" panose="020B0604020202020204" pitchFamily="34" charset="0"/>
                  <a:buChar char="•"/>
                </a:pPr>
                <a14:m>
                  <m:oMath xmlns:m="http://schemas.openxmlformats.org/officeDocument/2006/math">
                    <m:r>
                      <a:rPr lang="en-US" sz="2800" b="0" i="1" smtClean="0">
                        <a:solidFill>
                          <a:schemeClr val="accent4"/>
                        </a:solidFill>
                        <a:latin typeface="Cambria Math" panose="02040503050406030204" pitchFamily="18" charset="0"/>
                      </a:rPr>
                      <m:t>𝛼</m:t>
                    </m:r>
                    <m:r>
                      <a:rPr lang="en-US" sz="2800" b="0" i="1" smtClean="0">
                        <a:solidFill>
                          <a:schemeClr val="accent4"/>
                        </a:solidFill>
                        <a:latin typeface="Cambria Math" panose="02040503050406030204" pitchFamily="18" charset="0"/>
                      </a:rPr>
                      <m:t>=0.05</m:t>
                    </m:r>
                  </m:oMath>
                </a14:m>
                <a:endParaRPr lang="en-US" sz="2800" dirty="0">
                  <a:solidFill>
                    <a:schemeClr val="accent4"/>
                  </a:solidFill>
                </a:endParaRPr>
              </a:p>
              <a:p>
                <a:pPr marL="457200" indent="-457200" algn="l">
                  <a:buFont typeface="Arial" panose="020B0604020202020204" pitchFamily="34" charset="0"/>
                  <a:buChar char="•"/>
                </a:pPr>
                <a:r>
                  <a:rPr lang="en-US" sz="2800" dirty="0">
                    <a:solidFill>
                      <a:schemeClr val="accent4"/>
                    </a:solidFill>
                  </a:rPr>
                  <a:t>4 arms</a:t>
                </a:r>
              </a:p>
              <a:p>
                <a:pPr marL="457200" indent="-457200" algn="l">
                  <a:buFont typeface="Arial" panose="020B0604020202020204" pitchFamily="34" charset="0"/>
                  <a:buChar char="•"/>
                </a:pPr>
                <a14:m>
                  <m:oMath xmlns:m="http://schemas.openxmlformats.org/officeDocument/2006/math">
                    <m:r>
                      <a:rPr lang="en-US" sz="2800" b="0" i="1" smtClean="0">
                        <a:solidFill>
                          <a:schemeClr val="accent4"/>
                        </a:solidFill>
                        <a:latin typeface="Cambria Math" panose="02040503050406030204" pitchFamily="18" charset="0"/>
                      </a:rPr>
                      <m:t>𝑁</m:t>
                    </m:r>
                    <m:r>
                      <a:rPr lang="en-US" sz="2800" b="0" i="1" smtClean="0">
                        <a:solidFill>
                          <a:schemeClr val="accent4"/>
                        </a:solidFill>
                        <a:latin typeface="Cambria Math" panose="02040503050406030204" pitchFamily="18" charset="0"/>
                      </a:rPr>
                      <m:t>=120</m:t>
                    </m:r>
                  </m:oMath>
                </a14:m>
                <a:endParaRPr lang="en-US" sz="2800" dirty="0">
                  <a:solidFill>
                    <a:schemeClr val="accent4"/>
                  </a:solidFill>
                </a:endParaRPr>
              </a:p>
              <a:p>
                <a:pPr marL="457200" indent="-457200" algn="l">
                  <a:buFont typeface="Arial" panose="020B0604020202020204" pitchFamily="34" charset="0"/>
                  <a:buChar char="•"/>
                </a:pPr>
                <a:r>
                  <a:rPr lang="en-US" sz="2800" dirty="0">
                    <a:solidFill>
                      <a:schemeClr val="accent4"/>
                    </a:solidFill>
                  </a:rPr>
                  <a:t>Medium effect </a:t>
                </a:r>
                <a14:m>
                  <m:oMath xmlns:m="http://schemas.openxmlformats.org/officeDocument/2006/math">
                    <m:r>
                      <a:rPr lang="en-US" sz="2800" b="0" i="1" smtClean="0">
                        <a:solidFill>
                          <a:schemeClr val="accent4"/>
                        </a:solidFill>
                        <a:latin typeface="Cambria Math" panose="02040503050406030204" pitchFamily="18" charset="0"/>
                      </a:rPr>
                      <m:t>𝑑</m:t>
                    </m:r>
                    <m:r>
                      <a:rPr lang="en-US" sz="2800" b="0" i="1" smtClean="0">
                        <a:solidFill>
                          <a:schemeClr val="accent4"/>
                        </a:solidFill>
                        <a:latin typeface="Cambria Math" panose="02040503050406030204" pitchFamily="18" charset="0"/>
                      </a:rPr>
                      <m:t>=0.5</m:t>
                    </m:r>
                  </m:oMath>
                </a14:m>
                <a:endParaRPr lang="en-US" sz="2800" dirty="0">
                  <a:solidFill>
                    <a:schemeClr val="accent4"/>
                  </a:solidFill>
                </a:endParaRPr>
              </a:p>
              <a:p>
                <a:pPr marL="457200" indent="-457200" algn="l">
                  <a:buFont typeface="Arial" panose="020B0604020202020204" pitchFamily="34" charset="0"/>
                  <a:buChar char="•"/>
                </a:pPr>
                <a:r>
                  <a:rPr lang="en-US" sz="2800" dirty="0">
                    <a:solidFill>
                      <a:schemeClr val="accent4"/>
                    </a:solidFill>
                  </a:rPr>
                  <a:t>“One best arm”</a:t>
                </a:r>
              </a:p>
              <a:p>
                <a:pPr marL="457200" indent="-457200" algn="l">
                  <a:buFont typeface="Arial" panose="020B0604020202020204" pitchFamily="34" charset="0"/>
                  <a:buChar char="•"/>
                </a:pPr>
                <a:r>
                  <a:rPr lang="en-US" sz="2800" dirty="0">
                    <a:solidFill>
                      <a:schemeClr val="accent4"/>
                    </a:solidFill>
                  </a:rPr>
                  <a:t>5000 </a:t>
                </a:r>
                <a14:m>
                  <m:oMath xmlns:m="http://schemas.openxmlformats.org/officeDocument/2006/math">
                    <m:sSub>
                      <m:sSubPr>
                        <m:ctrlPr>
                          <a:rPr lang="en-US" sz="2800" i="1">
                            <a:solidFill>
                              <a:schemeClr val="accent4"/>
                            </a:solidFill>
                            <a:latin typeface="Cambria Math" panose="02040503050406030204" pitchFamily="18" charset="0"/>
                          </a:rPr>
                        </m:ctrlPr>
                      </m:sSubPr>
                      <m:e>
                        <m:r>
                          <a:rPr lang="en-US" sz="2800" i="1">
                            <a:solidFill>
                              <a:schemeClr val="accent4"/>
                            </a:solidFill>
                            <a:latin typeface="Cambria Math" panose="02040503050406030204" pitchFamily="18" charset="0"/>
                          </a:rPr>
                          <m:t>𝐻</m:t>
                        </m:r>
                      </m:e>
                      <m:sub>
                        <m:r>
                          <a:rPr lang="en-US" sz="2800" i="1">
                            <a:solidFill>
                              <a:schemeClr val="accent4"/>
                            </a:solidFill>
                            <a:latin typeface="Cambria Math" panose="02040503050406030204" pitchFamily="18" charset="0"/>
                          </a:rPr>
                          <m:t>1</m:t>
                        </m:r>
                      </m:sub>
                    </m:sSub>
                  </m:oMath>
                </a14:m>
                <a:r>
                  <a:rPr lang="en-US" sz="2800" dirty="0">
                    <a:solidFill>
                      <a:schemeClr val="accent4"/>
                    </a:solidFill>
                  </a:rPr>
                  <a:t> simulations </a:t>
                </a:r>
                <a:br>
                  <a:rPr lang="en-US" sz="2800" dirty="0">
                    <a:solidFill>
                      <a:schemeClr val="accent4"/>
                    </a:solidFill>
                  </a:rPr>
                </a:br>
                <a:endParaRPr lang="en-US" sz="2800" dirty="0">
                  <a:solidFill>
                    <a:schemeClr val="accent4"/>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7235310" y="1409474"/>
                <a:ext cx="2946400" cy="4870580"/>
              </a:xfrm>
              <a:prstGeom prst="rect">
                <a:avLst/>
              </a:prstGeom>
              <a:blipFill>
                <a:blip r:embed="rId2"/>
                <a:stretch>
                  <a:fillRect l="-3505" r="-4742"/>
                </a:stretch>
              </a:blipFill>
              <a:ln>
                <a:solidFill>
                  <a:schemeClr val="accent4"/>
                </a:solidFill>
              </a:ln>
            </p:spPr>
            <p:txBody>
              <a:bodyPr/>
              <a:lstStyle/>
              <a:p>
                <a:r>
                  <a:rPr lang="en-US">
                    <a:noFill/>
                  </a:rPr>
                  <a:t> </a:t>
                </a:r>
              </a:p>
            </p:txBody>
          </p:sp>
        </mc:Fallback>
      </mc:AlternateContent>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4514" t="12509" r="13304" b="12690"/>
          <a:stretch/>
        </p:blipFill>
        <p:spPr>
          <a:xfrm>
            <a:off x="1250462" y="1547041"/>
            <a:ext cx="5830278" cy="4595446"/>
          </a:xfrm>
          <a:prstGeom prst="rect">
            <a:avLst/>
          </a:prstGeom>
        </p:spPr>
      </p:pic>
    </p:spTree>
    <p:extLst>
      <p:ext uri="{BB962C8B-B14F-4D97-AF65-F5344CB8AC3E}">
        <p14:creationId xmlns:p14="http://schemas.microsoft.com/office/powerpoint/2010/main" val="2366790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1807" y="1036774"/>
            <a:ext cx="9155438" cy="5130140"/>
          </a:xfrm>
        </p:spPr>
        <p:txBody>
          <a:bodyPr>
            <a:normAutofit/>
          </a:bodyPr>
          <a:lstStyle/>
          <a:p>
            <a:pPr marL="0" indent="0">
              <a:buNone/>
            </a:pPr>
            <a:r>
              <a:rPr lang="en-CA" dirty="0"/>
              <a:t>This talk is based on work done while at the University of Kansas Medical Center, and finished at EMB:</a:t>
            </a:r>
          </a:p>
          <a:p>
            <a:pPr marL="457200" lvl="1" indent="0">
              <a:buNone/>
            </a:pPr>
            <a:endParaRPr lang="en-US" dirty="0"/>
          </a:p>
          <a:p>
            <a:pPr marL="457200" lvl="1" indent="0">
              <a:buNone/>
            </a:pPr>
            <a:r>
              <a:rPr lang="en-US" dirty="0"/>
              <a:t>Alex Karanevich, Richard Meier, Stefan Graw, </a:t>
            </a:r>
            <a:br>
              <a:rPr lang="en-US" dirty="0"/>
            </a:br>
            <a:r>
              <a:rPr lang="en-US" dirty="0"/>
              <a:t>Anna McGlothlin &amp; Byron Gajewski:</a:t>
            </a:r>
          </a:p>
          <a:p>
            <a:pPr marL="457200" lvl="1" indent="0">
              <a:buNone/>
            </a:pPr>
            <a:endParaRPr lang="en-US" dirty="0"/>
          </a:p>
          <a:p>
            <a:pPr marL="457200" lvl="1" indent="0">
              <a:buNone/>
            </a:pPr>
            <a:r>
              <a:rPr lang="en-US" dirty="0"/>
              <a:t>Optimizing Sample Size Allocation and Power in </a:t>
            </a:r>
            <a:br>
              <a:rPr lang="en-US" dirty="0"/>
            </a:br>
            <a:r>
              <a:rPr lang="en-US" dirty="0"/>
              <a:t>a Bayesian Two-Stage Drop-the-Losers Design,</a:t>
            </a:r>
            <a:r>
              <a:rPr lang="en-US" i="1" dirty="0"/>
              <a:t> </a:t>
            </a:r>
            <a:br>
              <a:rPr lang="en-US" i="1" dirty="0"/>
            </a:br>
            <a:r>
              <a:rPr lang="en-US" i="1" dirty="0"/>
              <a:t>The American Statistician </a:t>
            </a:r>
            <a:r>
              <a:rPr lang="en-US" dirty="0"/>
              <a:t>(2019)</a:t>
            </a:r>
            <a:br>
              <a:rPr lang="en-US" dirty="0"/>
            </a:br>
            <a:br>
              <a:rPr lang="en-US" dirty="0"/>
            </a:br>
            <a:r>
              <a:rPr lang="en-US" dirty="0"/>
              <a:t> </a:t>
            </a:r>
          </a:p>
        </p:txBody>
      </p:sp>
      <p:sp>
        <p:nvSpPr>
          <p:cNvPr id="3" name="Title 2"/>
          <p:cNvSpPr>
            <a:spLocks noGrp="1"/>
          </p:cNvSpPr>
          <p:nvPr>
            <p:ph type="title"/>
          </p:nvPr>
        </p:nvSpPr>
        <p:spPr/>
        <p:txBody>
          <a:bodyPr/>
          <a:lstStyle/>
          <a:p>
            <a:r>
              <a:rPr lang="en-US" dirty="0">
                <a:solidFill>
                  <a:schemeClr val="accent1"/>
                </a:solidFill>
              </a:rPr>
              <a:t>Another Disclaimer</a:t>
            </a:r>
          </a:p>
        </p:txBody>
      </p:sp>
      <p:cxnSp>
        <p:nvCxnSpPr>
          <p:cNvPr id="4" name="Straight Connector 6"/>
          <p:cNvCxnSpPr>
            <a:cxnSpLocks noChangeShapeType="1"/>
          </p:cNvCxnSpPr>
          <p:nvPr/>
        </p:nvCxnSpPr>
        <p:spPr bwMode="auto">
          <a:xfrm>
            <a:off x="382128" y="984948"/>
            <a:ext cx="8639175"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648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501805" y="1036774"/>
                <a:ext cx="10019303" cy="5130140"/>
              </a:xfrm>
            </p:spPr>
            <p:txBody>
              <a:bodyPr>
                <a:normAutofit lnSpcReduction="10000"/>
              </a:bodyPr>
              <a:lstStyle/>
              <a:p>
                <a:pPr marL="0" indent="0">
                  <a:buNone/>
                </a:pPr>
                <a:r>
                  <a:rPr lang="en-CA" dirty="0"/>
                  <a:t>Say you have multiple potential treatments and some continuous primary endpoint. You wish to:</a:t>
                </a:r>
              </a:p>
              <a:p>
                <a:pPr marL="914400" lvl="1" indent="-457200">
                  <a:buFont typeface="+mj-lt"/>
                  <a:buAutoNum type="arabicPeriod"/>
                </a:pPr>
                <a:r>
                  <a:rPr lang="en-CA" sz="2800" dirty="0"/>
                  <a:t>Pick the best treatment</a:t>
                </a:r>
              </a:p>
              <a:p>
                <a:pPr marL="914400" lvl="1" indent="-457200">
                  <a:buFont typeface="+mj-lt"/>
                  <a:buAutoNum type="arabicPeriod"/>
                </a:pPr>
                <a:r>
                  <a:rPr lang="en-CA" sz="2800" dirty="0"/>
                  <a:t>Show the best treatment is superior to the control</a:t>
                </a:r>
              </a:p>
              <a:p>
                <a:pPr marL="0" indent="0">
                  <a:buNone/>
                </a:pPr>
                <a:endParaRPr lang="en-CA" dirty="0"/>
              </a:p>
              <a:p>
                <a:pPr marL="0" indent="0">
                  <a:buNone/>
                </a:pPr>
                <a:r>
                  <a:rPr lang="en-CA" dirty="0"/>
                  <a:t>Thus, you want to design a trial with </a:t>
                </a:r>
                <a14:m>
                  <m:oMath xmlns:m="http://schemas.openxmlformats.org/officeDocument/2006/math">
                    <m:r>
                      <a:rPr lang="en-US" b="0" i="1" smtClean="0">
                        <a:latin typeface="Cambria Math" panose="02040503050406030204" pitchFamily="18" charset="0"/>
                      </a:rPr>
                      <m:t>𝑘</m:t>
                    </m:r>
                  </m:oMath>
                </a14:m>
                <a:r>
                  <a:rPr lang="en-CA" dirty="0"/>
                  <a:t> arms:</a:t>
                </a:r>
              </a:p>
              <a:p>
                <a:pPr marL="514350" indent="-514350">
                  <a:buFont typeface="+mj-lt"/>
                  <a:buAutoNum type="arabicPeriod"/>
                </a:pP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−1 </m:t>
                    </m:r>
                  </m:oMath>
                </a14:m>
                <a:r>
                  <a:rPr lang="en-CA" dirty="0"/>
                  <a:t>treatment arms </a:t>
                </a:r>
                <a:br>
                  <a:rPr lang="en-CA" dirty="0"/>
                </a:br>
                <a:r>
                  <a:rPr lang="en-CA" dirty="0"/>
                  <a:t>(i.e. various doses of a drug, combination therapies, etc.) </a:t>
                </a:r>
                <a:br>
                  <a:rPr lang="en-CA" dirty="0"/>
                </a:br>
                <a:endParaRPr lang="en-CA" dirty="0"/>
              </a:p>
              <a:p>
                <a:pPr marL="514350" indent="-514350">
                  <a:buFont typeface="+mj-lt"/>
                  <a:buAutoNum type="arabicPeriod"/>
                </a:pPr>
                <a:r>
                  <a:rPr lang="en-CA" dirty="0"/>
                  <a:t>Single control arm </a:t>
                </a:r>
                <a:br>
                  <a:rPr lang="en-CA" dirty="0"/>
                </a:br>
                <a:r>
                  <a:rPr lang="en-CA" dirty="0"/>
                  <a:t>(i.e. placebo, standard-of-care, sham, etc.)</a:t>
                </a:r>
              </a:p>
              <a:p>
                <a:pPr marL="514350" indent="-514350">
                  <a:buFont typeface="+mj-lt"/>
                  <a:buAutoNum type="arabicPeriod"/>
                </a:pPr>
                <a:endParaRPr lang="en-CA" dirty="0"/>
              </a:p>
              <a:p>
                <a:pPr marL="0" indent="0">
                  <a:buNone/>
                </a:pPr>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501805" y="1036774"/>
                <a:ext cx="10019303" cy="5130140"/>
              </a:xfrm>
              <a:blipFill>
                <a:blip r:embed="rId2"/>
                <a:stretch>
                  <a:fillRect l="-1217" t="-2019"/>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a:solidFill>
                  <a:schemeClr val="accent1"/>
                </a:solidFill>
              </a:rPr>
              <a:t>Motivation</a:t>
            </a:r>
          </a:p>
        </p:txBody>
      </p:sp>
      <p:cxnSp>
        <p:nvCxnSpPr>
          <p:cNvPr id="4" name="Straight Connector 6"/>
          <p:cNvCxnSpPr>
            <a:cxnSpLocks noChangeShapeType="1"/>
          </p:cNvCxnSpPr>
          <p:nvPr/>
        </p:nvCxnSpPr>
        <p:spPr bwMode="auto">
          <a:xfrm>
            <a:off x="382128" y="984948"/>
            <a:ext cx="8639175"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89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itle 1"/>
          <p:cNvSpPr txBox="1">
            <a:spLocks/>
          </p:cNvSpPr>
          <p:nvPr/>
        </p:nvSpPr>
        <p:spPr>
          <a:xfrm>
            <a:off x="5216323" y="448871"/>
            <a:ext cx="5701004" cy="1081349"/>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b="1" dirty="0"/>
              <a:t>Potential Solutions</a:t>
            </a:r>
          </a:p>
        </p:txBody>
      </p:sp>
      <mc:AlternateContent xmlns:mc="http://schemas.openxmlformats.org/markup-compatibility/2006" xmlns:a14="http://schemas.microsoft.com/office/drawing/2010/main">
        <mc:Choice Requires="a14">
          <p:sp>
            <p:nvSpPr>
              <p:cNvPr id="13" name="Subtitle 2"/>
              <p:cNvSpPr txBox="1">
                <a:spLocks/>
              </p:cNvSpPr>
              <p:nvPr/>
            </p:nvSpPr>
            <p:spPr>
              <a:xfrm>
                <a:off x="5813496" y="1530221"/>
                <a:ext cx="5103831" cy="4870580"/>
              </a:xfrm>
              <a:prstGeom prst="rect">
                <a:avLst/>
              </a:prstGeom>
              <a:ln>
                <a:solidFill>
                  <a:schemeClr val="bg2"/>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buFont typeface="+mj-lt"/>
                  <a:buAutoNum type="arabicPeriod"/>
                </a:pPr>
                <a:r>
                  <a:rPr lang="en-US" sz="2800" dirty="0">
                    <a:solidFill>
                      <a:schemeClr val="tx1"/>
                    </a:solidFill>
                  </a:rPr>
                  <a:t>Equally or adaptively allocate subjects to each arm and conduct </a:t>
                </a:r>
                <a14:m>
                  <m:oMath xmlns:m="http://schemas.openxmlformats.org/officeDocument/2006/math">
                    <m:r>
                      <a:rPr lang="en-US" sz="2800" b="0" i="1" smtClean="0">
                        <a:solidFill>
                          <a:schemeClr val="tx1"/>
                        </a:solidFill>
                        <a:latin typeface="Cambria Math" panose="02040503050406030204" pitchFamily="18" charset="0"/>
                      </a:rPr>
                      <m:t>𝑘</m:t>
                    </m:r>
                    <m:r>
                      <a:rPr lang="en-US" sz="2800" b="0" i="1" smtClean="0">
                        <a:solidFill>
                          <a:schemeClr val="tx1"/>
                        </a:solidFill>
                        <a:latin typeface="Cambria Math" panose="02040503050406030204" pitchFamily="18" charset="0"/>
                      </a:rPr>
                      <m:t>−1</m:t>
                    </m:r>
                  </m:oMath>
                </a14:m>
                <a:r>
                  <a:rPr lang="en-US" sz="2800" dirty="0">
                    <a:solidFill>
                      <a:schemeClr val="tx1"/>
                    </a:solidFill>
                  </a:rPr>
                  <a:t> </a:t>
                </a:r>
                <a:r>
                  <a:rPr lang="en-US" sz="2800" dirty="0"/>
                  <a:t>(e.g. </a:t>
                </a:r>
                <a:r>
                  <a:rPr lang="en-US" sz="2800" dirty="0">
                    <a:solidFill>
                      <a:schemeClr val="tx1"/>
                    </a:solidFill>
                  </a:rPr>
                  <a:t>Bonferroni-adjusted) tests.</a:t>
                </a:r>
                <a:br>
                  <a:rPr lang="en-US" sz="2800" dirty="0">
                    <a:solidFill>
                      <a:schemeClr val="tx1"/>
                    </a:solidFill>
                  </a:rPr>
                </a:br>
                <a:endParaRPr lang="en-US" sz="2800" dirty="0">
                  <a:solidFill>
                    <a:schemeClr val="tx1"/>
                  </a:solidFill>
                </a:endParaRPr>
              </a:p>
              <a:p>
                <a:pPr marL="514350" indent="-514350" algn="l">
                  <a:buFont typeface="+mj-lt"/>
                  <a:buAutoNum type="arabicPeriod"/>
                </a:pPr>
                <a:r>
                  <a:rPr lang="en-US" sz="2800" dirty="0">
                    <a:solidFill>
                      <a:schemeClr val="tx1"/>
                    </a:solidFill>
                  </a:rPr>
                  <a:t>Multi-stage design </a:t>
                </a:r>
                <a:br>
                  <a:rPr lang="en-US" sz="2800" dirty="0">
                    <a:solidFill>
                      <a:schemeClr val="tx1"/>
                    </a:solidFill>
                  </a:rPr>
                </a:br>
                <a:r>
                  <a:rPr lang="en-US" sz="2000" dirty="0">
                    <a:solidFill>
                      <a:schemeClr val="tx1"/>
                    </a:solidFill>
                  </a:rPr>
                  <a:t>(i.e. Two-Stage Drop-The-Losers)</a:t>
                </a:r>
                <a:br>
                  <a:rPr lang="en-US" sz="2800" dirty="0">
                    <a:solidFill>
                      <a:schemeClr val="tx1"/>
                    </a:solidFill>
                  </a:rPr>
                </a:br>
                <a:endParaRPr lang="en-US" sz="2800" dirty="0">
                  <a:solidFill>
                    <a:schemeClr val="tx1"/>
                  </a:solidFill>
                </a:endParaRPr>
              </a:p>
              <a:p>
                <a:pPr marL="514350" indent="-514350" algn="l">
                  <a:buFont typeface="+mj-lt"/>
                  <a:buAutoNum type="arabicPeriod"/>
                </a:pPr>
                <a:r>
                  <a:rPr lang="en-US" sz="2800" dirty="0">
                    <a:solidFill>
                      <a:schemeClr val="tx1"/>
                    </a:solidFill>
                  </a:rPr>
                  <a:t>“Guess” the best arm </a:t>
                </a:r>
                <a:r>
                  <a:rPr lang="en-US" sz="2800" i="1" dirty="0">
                    <a:solidFill>
                      <a:schemeClr val="tx1"/>
                    </a:solidFill>
                  </a:rPr>
                  <a:t>a priori</a:t>
                </a:r>
                <a:r>
                  <a:rPr lang="en-US" sz="2800" dirty="0">
                    <a:solidFill>
                      <a:schemeClr val="tx1"/>
                    </a:solidFill>
                  </a:rPr>
                  <a:t> and wing it.</a:t>
                </a:r>
              </a:p>
            </p:txBody>
          </p:sp>
        </mc:Choice>
        <mc:Fallback xmlns="">
          <p:sp>
            <p:nvSpPr>
              <p:cNvPr id="13" name="Subtitle 2"/>
              <p:cNvSpPr txBox="1">
                <a:spLocks noRot="1" noChangeAspect="1" noMove="1" noResize="1" noEditPoints="1" noAdjustHandles="1" noChangeArrowheads="1" noChangeShapeType="1" noTextEdit="1"/>
              </p:cNvSpPr>
              <p:nvPr/>
            </p:nvSpPr>
            <p:spPr>
              <a:xfrm>
                <a:off x="5813496" y="1530221"/>
                <a:ext cx="5103831" cy="4870580"/>
              </a:xfrm>
              <a:prstGeom prst="rect">
                <a:avLst/>
              </a:prstGeom>
              <a:blipFill>
                <a:blip r:embed="rId2"/>
                <a:stretch>
                  <a:fillRect l="-2026" t="-1998" r="-3933"/>
                </a:stretch>
              </a:blipFill>
              <a:ln>
                <a:solidFill>
                  <a:schemeClr val="bg2"/>
                </a:solidFill>
              </a:ln>
            </p:spPr>
            <p:txBody>
              <a:bodyPr/>
              <a:lstStyle/>
              <a:p>
                <a:r>
                  <a:rPr lang="en-US">
                    <a:noFill/>
                  </a:rPr>
                  <a:t> </a:t>
                </a:r>
              </a:p>
            </p:txBody>
          </p:sp>
        </mc:Fallback>
      </mc:AlternateContent>
      <p:sp>
        <p:nvSpPr>
          <p:cNvPr id="9" name="Title 1">
            <a:extLst>
              <a:ext uri="{FF2B5EF4-FFF2-40B4-BE49-F238E27FC236}">
                <a16:creationId xmlns:a16="http://schemas.microsoft.com/office/drawing/2014/main" id="{FFCAE5DB-06B5-4179-8933-BD007A5FC2EF}"/>
              </a:ext>
            </a:extLst>
          </p:cNvPr>
          <p:cNvSpPr txBox="1">
            <a:spLocks/>
          </p:cNvSpPr>
          <p:nvPr/>
        </p:nvSpPr>
        <p:spPr>
          <a:xfrm>
            <a:off x="-365575" y="1569969"/>
            <a:ext cx="4817719" cy="10813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4400" b="1" i="1" dirty="0">
                <a:solidFill>
                  <a:schemeClr val="accent4"/>
                </a:solidFill>
              </a:rPr>
              <a:t>Inefficient</a:t>
            </a:r>
          </a:p>
        </p:txBody>
      </p:sp>
      <p:sp>
        <p:nvSpPr>
          <p:cNvPr id="10" name="Title 1">
            <a:extLst>
              <a:ext uri="{FF2B5EF4-FFF2-40B4-BE49-F238E27FC236}">
                <a16:creationId xmlns:a16="http://schemas.microsoft.com/office/drawing/2014/main" id="{665C8FAE-0EE5-481C-AC12-BF701D6121DD}"/>
              </a:ext>
            </a:extLst>
          </p:cNvPr>
          <p:cNvSpPr txBox="1">
            <a:spLocks/>
          </p:cNvSpPr>
          <p:nvPr/>
        </p:nvSpPr>
        <p:spPr>
          <a:xfrm>
            <a:off x="-365575" y="3079649"/>
            <a:ext cx="4817719" cy="10813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4400" b="1" i="1" dirty="0">
                <a:solidFill>
                  <a:schemeClr val="accent4"/>
                </a:solidFill>
              </a:rPr>
              <a:t>Difficult</a:t>
            </a:r>
          </a:p>
        </p:txBody>
      </p:sp>
      <p:sp>
        <p:nvSpPr>
          <p:cNvPr id="11" name="Title 1">
            <a:extLst>
              <a:ext uri="{FF2B5EF4-FFF2-40B4-BE49-F238E27FC236}">
                <a16:creationId xmlns:a16="http://schemas.microsoft.com/office/drawing/2014/main" id="{26C85D27-C29E-4A16-A025-C0D7438B1EFA}"/>
              </a:ext>
            </a:extLst>
          </p:cNvPr>
          <p:cNvSpPr txBox="1">
            <a:spLocks/>
          </p:cNvSpPr>
          <p:nvPr/>
        </p:nvSpPr>
        <p:spPr>
          <a:xfrm>
            <a:off x="-365575" y="4367117"/>
            <a:ext cx="4817719" cy="10813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4400" b="1" i="1" dirty="0">
                <a:solidFill>
                  <a:schemeClr val="accent4"/>
                </a:solidFill>
              </a:rPr>
              <a:t>*Please-do-not</a:t>
            </a:r>
          </a:p>
        </p:txBody>
      </p:sp>
      <p:sp>
        <p:nvSpPr>
          <p:cNvPr id="14" name="Right Arrow 17">
            <a:extLst>
              <a:ext uri="{FF2B5EF4-FFF2-40B4-BE49-F238E27FC236}">
                <a16:creationId xmlns:a16="http://schemas.microsoft.com/office/drawing/2014/main" id="{F52A65A5-0159-4632-AC8E-AE84CE8C953D}"/>
              </a:ext>
            </a:extLst>
          </p:cNvPr>
          <p:cNvSpPr/>
          <p:nvPr/>
        </p:nvSpPr>
        <p:spPr>
          <a:xfrm>
            <a:off x="4666755" y="3734672"/>
            <a:ext cx="908134" cy="158621"/>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20">
            <a:extLst>
              <a:ext uri="{FF2B5EF4-FFF2-40B4-BE49-F238E27FC236}">
                <a16:creationId xmlns:a16="http://schemas.microsoft.com/office/drawing/2014/main" id="{B75B8338-5B48-4CE0-AAC2-C1B07495FA82}"/>
              </a:ext>
            </a:extLst>
          </p:cNvPr>
          <p:cNvSpPr/>
          <p:nvPr/>
        </p:nvSpPr>
        <p:spPr>
          <a:xfrm>
            <a:off x="4666755" y="4934771"/>
            <a:ext cx="908134" cy="158621"/>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21">
            <a:extLst>
              <a:ext uri="{FF2B5EF4-FFF2-40B4-BE49-F238E27FC236}">
                <a16:creationId xmlns:a16="http://schemas.microsoft.com/office/drawing/2014/main" id="{002F504F-5663-47D3-A460-2CEF3F68F2D1}"/>
              </a:ext>
            </a:extLst>
          </p:cNvPr>
          <p:cNvSpPr/>
          <p:nvPr/>
        </p:nvSpPr>
        <p:spPr>
          <a:xfrm>
            <a:off x="4666755" y="2209005"/>
            <a:ext cx="908134" cy="158621"/>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9E0D2D5-246D-46E4-8525-B10BD496E062}"/>
              </a:ext>
            </a:extLst>
          </p:cNvPr>
          <p:cNvSpPr/>
          <p:nvPr/>
        </p:nvSpPr>
        <p:spPr>
          <a:xfrm>
            <a:off x="950352" y="5263800"/>
            <a:ext cx="3877985" cy="369332"/>
          </a:xfrm>
          <a:prstGeom prst="rect">
            <a:avLst/>
          </a:prstGeom>
        </p:spPr>
        <p:txBody>
          <a:bodyPr wrap="none">
            <a:spAutoFit/>
          </a:bodyPr>
          <a:lstStyle/>
          <a:p>
            <a:r>
              <a:rPr lang="en-US" b="1" i="1" dirty="0">
                <a:solidFill>
                  <a:schemeClr val="accent4"/>
                </a:solidFill>
              </a:rPr>
              <a:t>*without a good &amp; justifiable prior</a:t>
            </a:r>
            <a:endParaRPr lang="en-US" dirty="0">
              <a:solidFill>
                <a:schemeClr val="accent4"/>
              </a:solidFill>
            </a:endParaRPr>
          </a:p>
        </p:txBody>
      </p:sp>
    </p:spTree>
    <p:extLst>
      <p:ext uri="{BB962C8B-B14F-4D97-AF65-F5344CB8AC3E}">
        <p14:creationId xmlns:p14="http://schemas.microsoft.com/office/powerpoint/2010/main" val="1359212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sz="4000" b="1" dirty="0">
                <a:solidFill>
                  <a:schemeClr val="tx1"/>
                </a:solidFill>
              </a:rPr>
              <a:t>Two-Stage “Drop-the-Losers” Design</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7" name="Subtitle 2"/>
              <p:cNvSpPr txBox="1">
                <a:spLocks/>
              </p:cNvSpPr>
              <p:nvPr/>
            </p:nvSpPr>
            <p:spPr>
              <a:xfrm>
                <a:off x="223960" y="1530221"/>
                <a:ext cx="5536759" cy="4870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Font typeface="Arial" panose="020B0604020202020204" pitchFamily="34" charset="0"/>
                  <a:buChar char="•"/>
                </a:pPr>
                <a:r>
                  <a:rPr lang="en-US" sz="3200" dirty="0">
                    <a:solidFill>
                      <a:schemeClr val="tx1"/>
                    </a:solidFill>
                  </a:rPr>
                  <a:t>Trial for comparing </a:t>
                </a:r>
                <a14:m>
                  <m:oMath xmlns:m="http://schemas.openxmlformats.org/officeDocument/2006/math">
                    <m:r>
                      <a:rPr lang="en-US" sz="3200" b="0" i="1" smtClean="0">
                        <a:solidFill>
                          <a:schemeClr val="tx1"/>
                        </a:solidFill>
                        <a:latin typeface="Cambria Math" panose="02040503050406030204" pitchFamily="18" charset="0"/>
                      </a:rPr>
                      <m:t>𝑘</m:t>
                    </m:r>
                  </m:oMath>
                </a14:m>
                <a:r>
                  <a:rPr lang="en-US" sz="3200" dirty="0">
                    <a:solidFill>
                      <a:schemeClr val="tx1"/>
                    </a:solidFill>
                  </a:rPr>
                  <a:t> arms</a:t>
                </a:r>
              </a:p>
              <a:p>
                <a:pPr marL="457200" indent="-457200" algn="l">
                  <a:buFont typeface="Arial" panose="020B0604020202020204" pitchFamily="34" charset="0"/>
                  <a:buChar char="•"/>
                </a:pPr>
                <a:r>
                  <a:rPr lang="en-US" sz="3200" dirty="0">
                    <a:solidFill>
                      <a:schemeClr val="tx1"/>
                    </a:solidFill>
                  </a:rPr>
                  <a:t>One control arm</a:t>
                </a:r>
              </a:p>
              <a:p>
                <a:pPr marL="457200" indent="-457200" algn="l">
                  <a:buFont typeface="Arial" panose="020B0604020202020204" pitchFamily="34" charset="0"/>
                  <a:buChar char="•"/>
                </a:pPr>
                <a:r>
                  <a:rPr lang="en-US" sz="3200" b="0" dirty="0">
                    <a:solidFill>
                      <a:schemeClr val="tx1"/>
                    </a:solidFill>
                  </a:rPr>
                  <a:t>Assume </a:t>
                </a:r>
                <a14:m>
                  <m:oMath xmlns:m="http://schemas.openxmlformats.org/officeDocument/2006/math">
                    <m:r>
                      <a:rPr lang="en-US" sz="3200" b="0" i="1" smtClean="0">
                        <a:solidFill>
                          <a:schemeClr val="tx1"/>
                        </a:solidFill>
                        <a:latin typeface="Cambria Math" panose="02040503050406030204" pitchFamily="18" charset="0"/>
                      </a:rPr>
                      <m:t>𝑁</m:t>
                    </m:r>
                  </m:oMath>
                </a14:m>
                <a:r>
                  <a:rPr lang="en-US" sz="3200" dirty="0">
                    <a:solidFill>
                      <a:schemeClr val="tx1"/>
                    </a:solidFill>
                  </a:rPr>
                  <a:t> total patients </a:t>
                </a:r>
                <a:br>
                  <a:rPr lang="en-US" sz="3200" dirty="0">
                    <a:solidFill>
                      <a:schemeClr val="tx1"/>
                    </a:solidFill>
                  </a:rPr>
                </a:br>
                <a:endParaRPr lang="en-US" sz="3200" dirty="0">
                  <a:solidFill>
                    <a:schemeClr val="tx1"/>
                  </a:solidFill>
                </a:endParaRPr>
              </a:p>
              <a:p>
                <a:pPr marL="457200" indent="-457200" algn="l">
                  <a:buFont typeface="Arial" panose="020B0604020202020204" pitchFamily="34" charset="0"/>
                  <a:buChar char="•"/>
                </a:pPr>
                <a:r>
                  <a:rPr lang="en-US" sz="3200" b="1" dirty="0">
                    <a:solidFill>
                      <a:schemeClr val="tx1"/>
                    </a:solidFill>
                  </a:rPr>
                  <a:t>Stage 1 </a:t>
                </a:r>
              </a:p>
              <a:p>
                <a:pPr marL="914400" lvl="1" indent="-457200" algn="l">
                  <a:buFont typeface="Arial" panose="020B0604020202020204" pitchFamily="34" charset="0"/>
                  <a:buChar char="•"/>
                </a:pPr>
                <a:r>
                  <a:rPr lang="en-US" sz="2800" dirty="0">
                    <a:solidFill>
                      <a:schemeClr val="tx1"/>
                    </a:solidFill>
                  </a:rPr>
                  <a:t>Allocate </a:t>
                </a:r>
                <a14:m>
                  <m:oMath xmlns:m="http://schemas.openxmlformats.org/officeDocument/2006/math">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𝑛</m:t>
                        </m:r>
                      </m:e>
                      <m:sub>
                        <m:r>
                          <a:rPr lang="en-US" sz="2800" b="0" i="1" smtClean="0">
                            <a:solidFill>
                              <a:schemeClr val="tx1"/>
                            </a:solidFill>
                            <a:latin typeface="Cambria Math" panose="02040503050406030204" pitchFamily="18" charset="0"/>
                          </a:rPr>
                          <m:t>1</m:t>
                        </m:r>
                      </m:sub>
                    </m:sSub>
                  </m:oMath>
                </a14:m>
                <a:r>
                  <a:rPr lang="en-US" sz="2800" dirty="0">
                    <a:solidFill>
                      <a:schemeClr val="tx1"/>
                    </a:solidFill>
                  </a:rPr>
                  <a:t> patients per arm</a:t>
                </a:r>
              </a:p>
              <a:p>
                <a:pPr marL="914400" lvl="1" indent="-457200" algn="l">
                  <a:buFont typeface="Arial" panose="020B0604020202020204" pitchFamily="34" charset="0"/>
                  <a:buChar char="•"/>
                </a:pPr>
                <a:r>
                  <a:rPr lang="en-US" sz="2800" dirty="0">
                    <a:solidFill>
                      <a:schemeClr val="tx1"/>
                    </a:solidFill>
                  </a:rPr>
                  <a:t>Choose winner arm via some criteria</a:t>
                </a:r>
              </a:p>
              <a:p>
                <a:pPr marL="914400" lvl="1" indent="-457200" algn="l">
                  <a:buFont typeface="Arial" panose="020B0604020202020204" pitchFamily="34" charset="0"/>
                  <a:buChar char="•"/>
                </a:pPr>
                <a:endParaRPr lang="en-US" sz="2800" dirty="0">
                  <a:solidFill>
                    <a:schemeClr val="tx1"/>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223960" y="1530221"/>
                <a:ext cx="5536759" cy="4870580"/>
              </a:xfrm>
              <a:prstGeom prst="rect">
                <a:avLst/>
              </a:prstGeom>
              <a:blipFill>
                <a:blip r:embed="rId2"/>
                <a:stretch>
                  <a:fillRect l="-2533" t="-2628" r="-1432"/>
                </a:stretch>
              </a:blipFill>
            </p:spPr>
            <p:txBody>
              <a:bodyPr/>
              <a:lstStyle/>
              <a:p>
                <a:r>
                  <a:rPr lang="en-US">
                    <a:noFill/>
                  </a:rPr>
                  <a:t> </a:t>
                </a:r>
              </a:p>
            </p:txBody>
          </p:sp>
        </mc:Fallback>
      </mc:AlternateContent>
      <p:pic>
        <p:nvPicPr>
          <p:cNvPr id="3" name="Picture 2"/>
          <p:cNvPicPr>
            <a:picLocks noChangeAspect="1"/>
          </p:cNvPicPr>
          <p:nvPr/>
        </p:nvPicPr>
        <p:blipFill rotWithShape="1">
          <a:blip r:embed="rId3">
            <a:duotone>
              <a:prstClr val="black"/>
              <a:schemeClr val="accent1">
                <a:tint val="45000"/>
                <a:satMod val="400000"/>
              </a:schemeClr>
            </a:duotone>
          </a:blip>
          <a:srcRect t="5075" b="2256"/>
          <a:stretch/>
        </p:blipFill>
        <p:spPr>
          <a:xfrm>
            <a:off x="5867399" y="1530221"/>
            <a:ext cx="4928755" cy="3500297"/>
          </a:xfrm>
          <a:prstGeom prst="roundRect">
            <a:avLst>
              <a:gd name="adj" fmla="val 8594"/>
            </a:avLst>
          </a:prstGeom>
          <a:ln>
            <a:noFill/>
          </a:ln>
          <a:effectLst>
            <a:reflection blurRad="12700" stA="0" endPos="28000" dist="5000" dir="5400000" sy="-100000" algn="bl" rotWithShape="0"/>
          </a:effectLst>
        </p:spPr>
      </p:pic>
    </p:spTree>
    <p:extLst>
      <p:ext uri="{BB962C8B-B14F-4D97-AF65-F5344CB8AC3E}">
        <p14:creationId xmlns:p14="http://schemas.microsoft.com/office/powerpoint/2010/main" val="3584162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sz="4000" b="1" dirty="0">
                <a:solidFill>
                  <a:schemeClr val="tx1"/>
                </a:solidFill>
              </a:rPr>
              <a:t>Two-Stage “Drop-the-Losers” Design</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7" name="Subtitle 2"/>
              <p:cNvSpPr txBox="1">
                <a:spLocks/>
              </p:cNvSpPr>
              <p:nvPr/>
            </p:nvSpPr>
            <p:spPr>
              <a:xfrm>
                <a:off x="223960" y="1530221"/>
                <a:ext cx="5536759" cy="4870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Font typeface="Arial" panose="020B0604020202020204" pitchFamily="34" charset="0"/>
                  <a:buChar char="•"/>
                </a:pPr>
                <a:r>
                  <a:rPr lang="en-US" sz="3200" dirty="0">
                    <a:solidFill>
                      <a:schemeClr val="tx1"/>
                    </a:solidFill>
                  </a:rPr>
                  <a:t>Trial for comparing </a:t>
                </a:r>
                <a14:m>
                  <m:oMath xmlns:m="http://schemas.openxmlformats.org/officeDocument/2006/math">
                    <m:r>
                      <a:rPr lang="en-US" sz="3200" b="0" i="1" smtClean="0">
                        <a:solidFill>
                          <a:schemeClr val="tx1"/>
                        </a:solidFill>
                        <a:latin typeface="Cambria Math" panose="02040503050406030204" pitchFamily="18" charset="0"/>
                      </a:rPr>
                      <m:t>𝑘</m:t>
                    </m:r>
                  </m:oMath>
                </a14:m>
                <a:r>
                  <a:rPr lang="en-US" sz="3200" dirty="0">
                    <a:solidFill>
                      <a:schemeClr val="tx1"/>
                    </a:solidFill>
                  </a:rPr>
                  <a:t> arms</a:t>
                </a:r>
              </a:p>
              <a:p>
                <a:pPr marL="457200" indent="-457200" algn="l">
                  <a:buFont typeface="Arial" panose="020B0604020202020204" pitchFamily="34" charset="0"/>
                  <a:buChar char="•"/>
                </a:pPr>
                <a:r>
                  <a:rPr lang="en-US" sz="3200" dirty="0">
                    <a:solidFill>
                      <a:schemeClr val="tx1"/>
                    </a:solidFill>
                  </a:rPr>
                  <a:t>One control arm</a:t>
                </a:r>
              </a:p>
              <a:p>
                <a:pPr marL="457200" indent="-457200" algn="l">
                  <a:buFont typeface="Arial" panose="020B0604020202020204" pitchFamily="34" charset="0"/>
                  <a:buChar char="•"/>
                </a:pPr>
                <a:r>
                  <a:rPr lang="en-US" sz="3200" b="0" dirty="0">
                    <a:solidFill>
                      <a:schemeClr val="tx1"/>
                    </a:solidFill>
                  </a:rPr>
                  <a:t>Assume </a:t>
                </a:r>
                <a14:m>
                  <m:oMath xmlns:m="http://schemas.openxmlformats.org/officeDocument/2006/math">
                    <m:r>
                      <a:rPr lang="en-US" sz="3200" b="0" i="1" smtClean="0">
                        <a:solidFill>
                          <a:schemeClr val="tx1"/>
                        </a:solidFill>
                        <a:latin typeface="Cambria Math" panose="02040503050406030204" pitchFamily="18" charset="0"/>
                      </a:rPr>
                      <m:t>𝑁</m:t>
                    </m:r>
                  </m:oMath>
                </a14:m>
                <a:r>
                  <a:rPr lang="en-US" sz="3200" dirty="0">
                    <a:solidFill>
                      <a:schemeClr val="tx1"/>
                    </a:solidFill>
                  </a:rPr>
                  <a:t> total patients </a:t>
                </a:r>
                <a:br>
                  <a:rPr lang="en-US" sz="3200" dirty="0">
                    <a:solidFill>
                      <a:schemeClr val="tx1"/>
                    </a:solidFill>
                  </a:rPr>
                </a:br>
                <a:endParaRPr lang="en-US" sz="3200" dirty="0">
                  <a:solidFill>
                    <a:schemeClr val="tx1"/>
                  </a:solidFill>
                </a:endParaRPr>
              </a:p>
              <a:p>
                <a:pPr marL="457200" indent="-457200" algn="l">
                  <a:buFont typeface="Arial" panose="020B0604020202020204" pitchFamily="34" charset="0"/>
                  <a:buChar char="•"/>
                </a:pPr>
                <a:r>
                  <a:rPr lang="en-US" sz="3200" b="1" dirty="0"/>
                  <a:t>Stage 2</a:t>
                </a:r>
              </a:p>
              <a:p>
                <a:pPr marL="914400" lvl="1" indent="-457200" algn="l">
                  <a:buFont typeface="Arial" panose="020B0604020202020204" pitchFamily="34" charset="0"/>
                  <a:buChar char="•"/>
                </a:pPr>
                <a:r>
                  <a:rPr lang="en-US" sz="2800" dirty="0"/>
                  <a:t>Allocate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𝑛</m:t>
                        </m:r>
                      </m:e>
                      <m:sub>
                        <m:r>
                          <a:rPr lang="en-US" sz="2800" i="1">
                            <a:latin typeface="Cambria Math" panose="02040503050406030204" pitchFamily="18" charset="0"/>
                          </a:rPr>
                          <m:t>2</m:t>
                        </m:r>
                      </m:sub>
                    </m:sSub>
                  </m:oMath>
                </a14:m>
                <a:r>
                  <a:rPr lang="en-US" sz="2800" dirty="0"/>
                  <a:t> patients each to control and winner arms</a:t>
                </a:r>
              </a:p>
              <a:p>
                <a:pPr marL="914400" lvl="1" indent="-457200" algn="l">
                  <a:buFont typeface="Arial" panose="020B0604020202020204" pitchFamily="34" charset="0"/>
                  <a:buChar char="•"/>
                </a:pPr>
                <a:r>
                  <a:rPr lang="en-US" sz="2800" dirty="0"/>
                  <a:t>Determine if </a:t>
                </a:r>
                <a:br>
                  <a:rPr lang="en-US" sz="2800" dirty="0"/>
                </a:br>
                <a:r>
                  <a:rPr lang="en-US" sz="2800" dirty="0"/>
                  <a:t>winner </a:t>
                </a:r>
                <a14:m>
                  <m:oMath xmlns:m="http://schemas.openxmlformats.org/officeDocument/2006/math">
                    <m:r>
                      <a:rPr lang="en-US" sz="2800" b="0" i="0" smtClean="0">
                        <a:latin typeface="Cambria Math" panose="02040503050406030204" pitchFamily="18" charset="0"/>
                      </a:rPr>
                      <m:t>&gt;</m:t>
                    </m:r>
                  </m:oMath>
                </a14:m>
                <a:r>
                  <a:rPr lang="en-US" sz="2800" dirty="0"/>
                  <a:t> control</a:t>
                </a:r>
              </a:p>
              <a:p>
                <a:pPr marL="914400" lvl="1" indent="-457200" algn="l">
                  <a:buFont typeface="Arial" panose="020B0604020202020204" pitchFamily="34" charset="0"/>
                  <a:buChar char="•"/>
                </a:pPr>
                <a:endParaRPr lang="en-US" sz="2800" dirty="0">
                  <a:solidFill>
                    <a:schemeClr val="tx1"/>
                  </a:solidFill>
                </a:endParaRPr>
              </a:p>
            </p:txBody>
          </p:sp>
        </mc:Choice>
        <mc:Fallback xmlns="">
          <p:sp>
            <p:nvSpPr>
              <p:cNvPr id="7" name="Subtitle 2"/>
              <p:cNvSpPr txBox="1">
                <a:spLocks noRot="1" noChangeAspect="1" noMove="1" noResize="1" noEditPoints="1" noAdjustHandles="1" noChangeArrowheads="1" noChangeShapeType="1" noTextEdit="1"/>
              </p:cNvSpPr>
              <p:nvPr/>
            </p:nvSpPr>
            <p:spPr>
              <a:xfrm>
                <a:off x="223960" y="1530221"/>
                <a:ext cx="5536759" cy="4870580"/>
              </a:xfrm>
              <a:prstGeom prst="rect">
                <a:avLst/>
              </a:prstGeom>
              <a:blipFill>
                <a:blip r:embed="rId2"/>
                <a:stretch>
                  <a:fillRect l="-2533" t="-2628" r="-2423"/>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6E01A60C-DCB5-4B29-A4BE-273EE982C876}"/>
              </a:ext>
            </a:extLst>
          </p:cNvPr>
          <p:cNvPicPr>
            <a:picLocks noChangeAspect="1"/>
          </p:cNvPicPr>
          <p:nvPr/>
        </p:nvPicPr>
        <p:blipFill rotWithShape="1">
          <a:blip r:embed="rId3">
            <a:duotone>
              <a:prstClr val="black"/>
              <a:schemeClr val="accent1">
                <a:tint val="45000"/>
                <a:satMod val="400000"/>
              </a:schemeClr>
            </a:duotone>
          </a:blip>
          <a:srcRect t="5075" b="2256"/>
          <a:stretch/>
        </p:blipFill>
        <p:spPr>
          <a:xfrm>
            <a:off x="5867399" y="1530221"/>
            <a:ext cx="4928755" cy="3500297"/>
          </a:xfrm>
          <a:prstGeom prst="roundRect">
            <a:avLst>
              <a:gd name="adj" fmla="val 8594"/>
            </a:avLst>
          </a:prstGeom>
          <a:ln>
            <a:noFill/>
          </a:ln>
          <a:effectLst>
            <a:reflection blurRad="12700" stA="0" endPos="28000" dist="5000" dir="5400000" sy="-100000" algn="bl" rotWithShape="0"/>
          </a:effectLst>
        </p:spPr>
      </p:pic>
    </p:spTree>
    <p:extLst>
      <p:ext uri="{BB962C8B-B14F-4D97-AF65-F5344CB8AC3E}">
        <p14:creationId xmlns:p14="http://schemas.microsoft.com/office/powerpoint/2010/main" val="1904732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sz="4000" b="1" dirty="0">
                <a:solidFill>
                  <a:schemeClr val="tx1"/>
                </a:solidFill>
              </a:rPr>
              <a:t>Assumptions – Go Bayesian</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8" name="Subtitle 2">
                <a:extLst>
                  <a:ext uri="{FF2B5EF4-FFF2-40B4-BE49-F238E27FC236}">
                    <a16:creationId xmlns:a16="http://schemas.microsoft.com/office/drawing/2014/main" id="{7E8AD094-F0AB-4AAB-A67B-9E0A27001D6C}"/>
                  </a:ext>
                </a:extLst>
              </p:cNvPr>
              <p:cNvSpPr txBox="1">
                <a:spLocks/>
              </p:cNvSpPr>
              <p:nvPr/>
            </p:nvSpPr>
            <p:spPr>
              <a:xfrm>
                <a:off x="-1" y="1306276"/>
                <a:ext cx="5965372" cy="54304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tx1"/>
                    </a:solidFill>
                  </a:rPr>
                  <a:t>Assume treatment effects are independent &amp; Normal, so for patient </a:t>
                </a:r>
                <a14:m>
                  <m:oMath xmlns:m="http://schemas.openxmlformats.org/officeDocument/2006/math">
                    <m:r>
                      <a:rPr lang="en-US" b="0" i="1" smtClean="0">
                        <a:solidFill>
                          <a:schemeClr val="tx1"/>
                        </a:solidFill>
                        <a:latin typeface="Cambria Math" panose="02040503050406030204" pitchFamily="18" charset="0"/>
                      </a:rPr>
                      <m:t>𝑖</m:t>
                    </m:r>
                  </m:oMath>
                </a14:m>
                <a:r>
                  <a:rPr lang="en-US" dirty="0">
                    <a:solidFill>
                      <a:schemeClr val="tx1"/>
                    </a:solidFill>
                  </a:rPr>
                  <a:t> allocated to treatment </a:t>
                </a:r>
                <a14:m>
                  <m:oMath xmlns:m="http://schemas.openxmlformats.org/officeDocument/2006/math">
                    <m:r>
                      <a:rPr lang="en-US" b="0" i="1" smtClean="0">
                        <a:solidFill>
                          <a:schemeClr val="tx1"/>
                        </a:solidFill>
                        <a:latin typeface="Cambria Math" panose="02040503050406030204" pitchFamily="18" charset="0"/>
                      </a:rPr>
                      <m:t>𝑗</m:t>
                    </m:r>
                    <m:r>
                      <a:rPr lang="en-US" b="0" i="1" smtClean="0">
                        <a:solidFill>
                          <a:schemeClr val="tx1"/>
                        </a:solidFill>
                        <a:latin typeface="Cambria Math" panose="02040503050406030204" pitchFamily="18" charset="0"/>
                      </a:rPr>
                      <m:t>, </m:t>
                    </m:r>
                  </m:oMath>
                </a14:m>
                <a:r>
                  <a:rPr lang="en-US" dirty="0">
                    <a:solidFill>
                      <a:schemeClr val="tx1"/>
                    </a:solidFill>
                  </a:rPr>
                  <a:t>response is</a:t>
                </a:r>
              </a:p>
              <a:p>
                <a:pPr algn="l"/>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𝑌</m:t>
                          </m:r>
                        </m:e>
                        <m:sub>
                          <m:r>
                            <a:rPr lang="en-US" b="0" i="1" smtClean="0">
                              <a:solidFill>
                                <a:schemeClr val="tx1"/>
                              </a:solidFill>
                              <a:latin typeface="Cambria Math" panose="02040503050406030204" pitchFamily="18" charset="0"/>
                            </a:rPr>
                            <m:t>𝑖𝑗</m:t>
                          </m:r>
                        </m:sub>
                      </m:sSub>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𝑁</m:t>
                      </m:r>
                      <m:d>
                        <m:dPr>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𝜇</m:t>
                              </m:r>
                            </m:e>
                            <m:sub>
                              <m:r>
                                <a:rPr lang="en-US" b="0" i="1" smtClean="0">
                                  <a:solidFill>
                                    <a:schemeClr val="tx1"/>
                                  </a:solidFill>
                                  <a:latin typeface="Cambria Math" panose="02040503050406030204" pitchFamily="18" charset="0"/>
                                </a:rPr>
                                <m:t>𝑗</m:t>
                              </m:r>
                            </m:sub>
                          </m:sSub>
                          <m:r>
                            <a:rPr lang="en-US" b="0" i="1" smtClean="0">
                              <a:solidFill>
                                <a:schemeClr val="tx1"/>
                              </a:solidFill>
                              <a:latin typeface="Cambria Math" panose="02040503050406030204" pitchFamily="18" charset="0"/>
                            </a:rPr>
                            <m:t>,</m:t>
                          </m:r>
                          <m:sSup>
                            <m:sSupPr>
                              <m:ctrlPr>
                                <a:rPr lang="en-US" b="0" i="1" smtClean="0">
                                  <a:solidFill>
                                    <a:schemeClr val="tx1"/>
                                  </a:solidFill>
                                  <a:latin typeface="Cambria Math" panose="02040503050406030204" pitchFamily="18" charset="0"/>
                                </a:rPr>
                              </m:ctrlPr>
                            </m:sSupPr>
                            <m:e>
                              <m:r>
                                <a:rPr lang="en-US" b="0" i="1" smtClean="0">
                                  <a:solidFill>
                                    <a:schemeClr val="tx1"/>
                                  </a:solidFill>
                                  <a:latin typeface="Cambria Math" panose="02040503050406030204" pitchFamily="18" charset="0"/>
                                </a:rPr>
                                <m:t>𝜎</m:t>
                              </m:r>
                            </m:e>
                            <m:sup>
                              <m:r>
                                <a:rPr lang="en-US" b="0" i="1" smtClean="0">
                                  <a:solidFill>
                                    <a:schemeClr val="tx1"/>
                                  </a:solidFill>
                                  <a:latin typeface="Cambria Math" panose="02040503050406030204" pitchFamily="18" charset="0"/>
                                </a:rPr>
                                <m:t>2</m:t>
                              </m:r>
                            </m:sup>
                          </m:sSup>
                        </m:e>
                      </m:d>
                      <m:r>
                        <a:rPr lang="en-US" b="0" i="1" smtClean="0">
                          <a:solidFill>
                            <a:schemeClr val="tx1"/>
                          </a:solidFill>
                          <a:latin typeface="Cambria Math" panose="02040503050406030204" pitchFamily="18" charset="0"/>
                        </a:rPr>
                        <m:t>,</m:t>
                      </m:r>
                    </m:oMath>
                  </m:oMathPara>
                </a14:m>
                <a:endParaRPr lang="en-US" dirty="0">
                  <a:solidFill>
                    <a:schemeClr val="tx1"/>
                  </a:solidFill>
                </a:endParaRPr>
              </a:p>
              <a:p>
                <a:pPr algn="l"/>
                <a:r>
                  <a:rPr lang="en-US" dirty="0">
                    <a:solidFill>
                      <a:schemeClr val="tx1"/>
                    </a:solidFill>
                  </a:rPr>
                  <a:t>with vague prior</a:t>
                </a:r>
              </a:p>
              <a:p>
                <a:pPr algn="l"/>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𝑝</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𝜇</m:t>
                          </m:r>
                        </m:e>
                        <m:sub>
                          <m:r>
                            <a:rPr lang="en-US" b="0" i="1" smtClean="0">
                              <a:solidFill>
                                <a:schemeClr val="tx1"/>
                              </a:solidFill>
                              <a:latin typeface="Cambria Math" panose="02040503050406030204" pitchFamily="18" charset="0"/>
                            </a:rPr>
                            <m:t>𝑗</m:t>
                          </m:r>
                        </m:sub>
                      </m:sSub>
                      <m:r>
                        <a:rPr lang="en-US" b="0" i="1" smtClean="0">
                          <a:solidFill>
                            <a:schemeClr val="tx1"/>
                          </a:solidFill>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𝜎</m:t>
                          </m:r>
                        </m:e>
                        <m:sup>
                          <m:r>
                            <a:rPr lang="en-US" i="1">
                              <a:latin typeface="Cambria Math" panose="02040503050406030204" pitchFamily="18" charset="0"/>
                            </a:rPr>
                            <m:t>2</m:t>
                          </m:r>
                        </m:sup>
                      </m:sSup>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1</m:t>
                          </m:r>
                        </m:num>
                        <m:den>
                          <m:sSup>
                            <m:sSupPr>
                              <m:ctrlPr>
                                <a:rPr lang="en-US" i="1">
                                  <a:latin typeface="Cambria Math" panose="02040503050406030204" pitchFamily="18" charset="0"/>
                                </a:rPr>
                              </m:ctrlPr>
                            </m:sSupPr>
                            <m:e>
                              <m:r>
                                <a:rPr lang="en-US" i="1">
                                  <a:latin typeface="Cambria Math" panose="02040503050406030204" pitchFamily="18" charset="0"/>
                                </a:rPr>
                                <m:t>𝜎</m:t>
                              </m:r>
                            </m:e>
                            <m:sup>
                              <m:r>
                                <a:rPr lang="en-US" i="1">
                                  <a:latin typeface="Cambria Math" panose="02040503050406030204" pitchFamily="18" charset="0"/>
                                </a:rPr>
                                <m:t>2</m:t>
                              </m:r>
                            </m:sup>
                          </m:sSup>
                        </m:den>
                      </m:f>
                      <m:r>
                        <a:rPr lang="en-US" b="0" i="1" smtClean="0">
                          <a:solidFill>
                            <a:schemeClr val="tx1"/>
                          </a:solidFill>
                          <a:latin typeface="Cambria Math" panose="02040503050406030204" pitchFamily="18" charset="0"/>
                        </a:rPr>
                        <m:t>.</m:t>
                      </m:r>
                    </m:oMath>
                  </m:oMathPara>
                </a14:m>
                <a:endParaRPr lang="en-US" dirty="0">
                  <a:solidFill>
                    <a:schemeClr val="tx1"/>
                  </a:solidFill>
                </a:endParaRPr>
              </a:p>
              <a:p>
                <a:pPr algn="l"/>
                <a:r>
                  <a:rPr lang="en-US" dirty="0">
                    <a:solidFill>
                      <a:schemeClr val="tx1"/>
                    </a:solidFill>
                  </a:rPr>
                  <a:t>This results in a </a:t>
                </a:r>
                <a:r>
                  <a:rPr lang="en-US" i="1" dirty="0">
                    <a:solidFill>
                      <a:schemeClr val="tx1"/>
                    </a:solidFill>
                  </a:rPr>
                  <a:t>familiar</a:t>
                </a:r>
                <a:r>
                  <a:rPr lang="en-US" dirty="0">
                    <a:solidFill>
                      <a:schemeClr val="tx1"/>
                    </a:solidFill>
                  </a:rPr>
                  <a:t> posterior for </a:t>
                </a: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𝜇</m:t>
                        </m:r>
                      </m:e>
                      <m:sub>
                        <m:r>
                          <a:rPr lang="en-US" b="0" i="1" smtClean="0">
                            <a:solidFill>
                              <a:schemeClr val="tx1"/>
                            </a:solidFill>
                            <a:latin typeface="Cambria Math" panose="02040503050406030204" pitchFamily="18" charset="0"/>
                          </a:rPr>
                          <m:t>𝑗</m:t>
                        </m:r>
                      </m:sub>
                    </m:sSub>
                  </m:oMath>
                </a14:m>
                <a:r>
                  <a:rPr lang="en-US" dirty="0">
                    <a:solidFill>
                      <a:schemeClr val="tx1"/>
                    </a:solidFill>
                  </a:rPr>
                  <a:t>:</a:t>
                </a:r>
                <a:br>
                  <a:rPr lang="en-US" dirty="0">
                    <a:solidFill>
                      <a:schemeClr val="tx1"/>
                    </a:solidFill>
                  </a:rPr>
                </a:br>
                <a:endParaRPr lang="en-US" dirty="0">
                  <a:solidFill>
                    <a:schemeClr val="tx1"/>
                  </a:solidFill>
                </a:endParaRPr>
              </a:p>
              <a:p>
                <a:pPr algn="l"/>
                <a14:m>
                  <m:oMathPara xmlns:m="http://schemas.openxmlformats.org/officeDocument/2006/math">
                    <m:oMathParaPr>
                      <m:jc m:val="centerGroup"/>
                    </m:oMathParaPr>
                    <m:oMath xmlns:m="http://schemas.openxmlformats.org/officeDocument/2006/math">
                      <m:f>
                        <m:fPr>
                          <m:ctrlPr>
                            <a:rPr lang="en-US" b="1" i="1" smtClean="0">
                              <a:solidFill>
                                <a:schemeClr val="tx1"/>
                              </a:solidFill>
                              <a:latin typeface="Cambria Math" panose="02040503050406030204" pitchFamily="18" charset="0"/>
                            </a:rPr>
                          </m:ctrlPr>
                        </m:fPr>
                        <m:num>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𝜇</m:t>
                              </m:r>
                            </m:e>
                            <m:sub>
                              <m:r>
                                <a:rPr lang="en-US" b="0" i="1" smtClean="0">
                                  <a:solidFill>
                                    <a:schemeClr val="tx1"/>
                                  </a:solidFill>
                                  <a:latin typeface="Cambria Math" panose="02040503050406030204" pitchFamily="18" charset="0"/>
                                </a:rPr>
                                <m:t>𝑗</m:t>
                              </m:r>
                            </m:sub>
                          </m:sSub>
                          <m:r>
                            <a:rPr lang="en-US" b="0" i="1" smtClean="0">
                              <a:solidFill>
                                <a:schemeClr val="tx1"/>
                              </a:solidFill>
                              <a:latin typeface="Cambria Math" panose="02040503050406030204" pitchFamily="18" charset="0"/>
                            </a:rPr>
                            <m:t>−</m:t>
                          </m:r>
                          <m:sSub>
                            <m:sSubPr>
                              <m:ctrlPr>
                                <a:rPr lang="en-US" b="1" i="1" smtClean="0">
                                  <a:solidFill>
                                    <a:schemeClr val="tx1"/>
                                  </a:solidFill>
                                  <a:latin typeface="Cambria Math" panose="02040503050406030204" pitchFamily="18" charset="0"/>
                                </a:rPr>
                              </m:ctrlPr>
                            </m:sSubPr>
                            <m:e>
                              <m:acc>
                                <m:accPr>
                                  <m:chr m:val="̅"/>
                                  <m:ctrlPr>
                                    <a:rPr lang="en-US" b="1" i="1" smtClean="0">
                                      <a:solidFill>
                                        <a:schemeClr val="tx1"/>
                                      </a:solidFill>
                                      <a:latin typeface="Cambria Math" panose="02040503050406030204" pitchFamily="18" charset="0"/>
                                    </a:rPr>
                                  </m:ctrlPr>
                                </m:accPr>
                                <m:e>
                                  <m:r>
                                    <a:rPr lang="en-US" b="1" i="1" smtClean="0">
                                      <a:solidFill>
                                        <a:schemeClr val="tx1"/>
                                      </a:solidFill>
                                      <a:latin typeface="Cambria Math" panose="02040503050406030204" pitchFamily="18" charset="0"/>
                                    </a:rPr>
                                    <m:t>𝒀</m:t>
                                  </m:r>
                                </m:e>
                              </m:acc>
                            </m:e>
                            <m:sub>
                              <m:r>
                                <a:rPr lang="en-US" b="0" i="1" smtClean="0">
                                  <a:solidFill>
                                    <a:schemeClr val="tx1"/>
                                  </a:solidFill>
                                  <a:latin typeface="Cambria Math" panose="02040503050406030204" pitchFamily="18" charset="0"/>
                                </a:rPr>
                                <m:t>𝑗</m:t>
                              </m:r>
                            </m:sub>
                          </m:sSub>
                        </m:num>
                        <m:den>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𝑠</m:t>
                              </m:r>
                            </m:e>
                            <m:sub>
                              <m:r>
                                <a:rPr lang="en-US" b="0" i="1" smtClean="0">
                                  <a:solidFill>
                                    <a:schemeClr val="tx1"/>
                                  </a:solidFill>
                                  <a:latin typeface="Cambria Math" panose="02040503050406030204" pitchFamily="18" charset="0"/>
                                </a:rPr>
                                <m:t>𝑗</m:t>
                              </m:r>
                            </m:sub>
                          </m:sSub>
                          <m:r>
                            <a:rPr lang="en-US" b="0" i="1" smtClean="0">
                              <a:solidFill>
                                <a:schemeClr val="tx1"/>
                              </a:solidFill>
                              <a:latin typeface="Cambria Math" panose="02040503050406030204" pitchFamily="18" charset="0"/>
                            </a:rPr>
                            <m:t>/</m:t>
                          </m:r>
                          <m:rad>
                            <m:radPr>
                              <m:degHide m:val="on"/>
                              <m:ctrlPr>
                                <a:rPr lang="en-US" i="1" smtClean="0">
                                  <a:solidFill>
                                    <a:schemeClr val="tx1"/>
                                  </a:solidFill>
                                  <a:latin typeface="Cambria Math" panose="02040503050406030204" pitchFamily="18" charset="0"/>
                                </a:rPr>
                              </m:ctrlPr>
                            </m:radPr>
                            <m:deg/>
                            <m:e>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𝑛</m:t>
                                  </m:r>
                                </m:e>
                                <m:sub>
                                  <m:r>
                                    <a:rPr lang="en-US" b="0" i="1" smtClean="0">
                                      <a:solidFill>
                                        <a:schemeClr val="tx1"/>
                                      </a:solidFill>
                                      <a:latin typeface="Cambria Math" panose="02040503050406030204" pitchFamily="18" charset="0"/>
                                    </a:rPr>
                                    <m:t>1</m:t>
                                  </m:r>
                                </m:sub>
                              </m:sSub>
                            </m:e>
                          </m:rad>
                        </m:den>
                      </m:f>
                      <m:r>
                        <a:rPr lang="en-US" b="0" i="1" smtClean="0">
                          <a:solidFill>
                            <a:schemeClr val="tx1"/>
                          </a:solidFill>
                          <a:latin typeface="Cambria Math" panose="02040503050406030204" pitchFamily="18" charset="0"/>
                        </a:rPr>
                        <m:t>|</m:t>
                      </m:r>
                      <m:sSub>
                        <m:sSubPr>
                          <m:ctrlPr>
                            <a:rPr lang="en-US" b="0"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𝒀</m:t>
                          </m:r>
                        </m:e>
                        <m:sub>
                          <m:r>
                            <a:rPr lang="en-US" b="0" i="1" smtClean="0">
                              <a:solidFill>
                                <a:schemeClr val="tx1"/>
                              </a:solidFill>
                              <a:latin typeface="Cambria Math" panose="02040503050406030204" pitchFamily="18" charset="0"/>
                            </a:rPr>
                            <m:t>𝑗</m:t>
                          </m:r>
                        </m:sub>
                      </m:sSub>
                      <m:r>
                        <a:rPr lang="en-US" b="0" i="1" smtClean="0">
                          <a:solidFill>
                            <a:schemeClr val="tx1"/>
                          </a:solidFill>
                          <a:latin typeface="Cambria Math" panose="02040503050406030204" pitchFamily="18" charset="0"/>
                        </a:rPr>
                        <m:t>~</m:t>
                      </m:r>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𝑡</m:t>
                          </m:r>
                        </m:e>
                        <m:sub>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𝑛</m:t>
                              </m:r>
                            </m:e>
                            <m:sub>
                              <m:r>
                                <a:rPr lang="en-US" b="0" i="1" smtClean="0">
                                  <a:solidFill>
                                    <a:schemeClr val="tx1"/>
                                  </a:solidFill>
                                  <a:latin typeface="Cambria Math" panose="02040503050406030204" pitchFamily="18" charset="0"/>
                                </a:rPr>
                                <m:t>1</m:t>
                              </m:r>
                            </m:sub>
                          </m:sSub>
                        </m:sub>
                      </m:sSub>
                    </m:oMath>
                  </m:oMathPara>
                </a14:m>
                <a:br>
                  <a:rPr lang="en-US" dirty="0">
                    <a:solidFill>
                      <a:schemeClr val="tx1"/>
                    </a:solidFill>
                  </a:rPr>
                </a:br>
                <a:endParaRPr lang="en-US" dirty="0">
                  <a:solidFill>
                    <a:schemeClr val="tx1"/>
                  </a:solidFill>
                </a:endParaRPr>
              </a:p>
              <a:p>
                <a:pPr algn="l"/>
                <a:br>
                  <a:rPr lang="en-US" dirty="0">
                    <a:solidFill>
                      <a:schemeClr val="tx1"/>
                    </a:solidFill>
                  </a:rPr>
                </a:br>
                <a:r>
                  <a:rPr lang="en-US" dirty="0">
                    <a:solidFill>
                      <a:schemeClr val="tx1"/>
                    </a:solidFill>
                  </a:rPr>
                  <a:t>(Via </a:t>
                </a:r>
                <a:r>
                  <a:rPr lang="en-US" i="1" dirty="0">
                    <a:solidFill>
                      <a:schemeClr val="tx1"/>
                    </a:solidFill>
                  </a:rPr>
                  <a:t>Bayesian Data Analysis</a:t>
                </a:r>
                <a:r>
                  <a:rPr lang="en-US" dirty="0">
                    <a:solidFill>
                      <a:schemeClr val="tx1"/>
                    </a:solidFill>
                  </a:rPr>
                  <a:t> – Gelman)</a:t>
                </a:r>
              </a:p>
            </p:txBody>
          </p:sp>
        </mc:Choice>
        <mc:Fallback xmlns="">
          <p:sp>
            <p:nvSpPr>
              <p:cNvPr id="8" name="Subtitle 2">
                <a:extLst>
                  <a:ext uri="{FF2B5EF4-FFF2-40B4-BE49-F238E27FC236}">
                    <a16:creationId xmlns:a16="http://schemas.microsoft.com/office/drawing/2014/main" id="{7E8AD094-F0AB-4AAB-A67B-9E0A27001D6C}"/>
                  </a:ext>
                </a:extLst>
              </p:cNvPr>
              <p:cNvSpPr txBox="1">
                <a:spLocks noRot="1" noChangeAspect="1" noMove="1" noResize="1" noEditPoints="1" noAdjustHandles="1" noChangeArrowheads="1" noChangeShapeType="1" noTextEdit="1"/>
              </p:cNvSpPr>
              <p:nvPr/>
            </p:nvSpPr>
            <p:spPr>
              <a:xfrm>
                <a:off x="-1" y="1306276"/>
                <a:ext cx="5965372" cy="5430425"/>
              </a:xfrm>
              <a:prstGeom prst="rect">
                <a:avLst/>
              </a:prstGeom>
              <a:blipFill>
                <a:blip r:embed="rId2"/>
                <a:stretch>
                  <a:fillRect l="-1532" t="-1459" r="-2145"/>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C5EC9DA5-2CAF-41F9-A309-EADA503C219B}"/>
              </a:ext>
            </a:extLst>
          </p:cNvPr>
          <p:cNvPicPr>
            <a:picLocks noChangeAspect="1"/>
          </p:cNvPicPr>
          <p:nvPr/>
        </p:nvPicPr>
        <p:blipFill rotWithShape="1">
          <a:blip r:embed="rId3">
            <a:duotone>
              <a:prstClr val="black"/>
              <a:schemeClr val="accent1">
                <a:tint val="45000"/>
                <a:satMod val="400000"/>
              </a:schemeClr>
            </a:duotone>
          </a:blip>
          <a:srcRect t="5075" b="2256"/>
          <a:stretch/>
        </p:blipFill>
        <p:spPr>
          <a:xfrm>
            <a:off x="5867399" y="1530221"/>
            <a:ext cx="4928755" cy="3500297"/>
          </a:xfrm>
          <a:prstGeom prst="roundRect">
            <a:avLst>
              <a:gd name="adj" fmla="val 8594"/>
            </a:avLst>
          </a:prstGeom>
          <a:ln>
            <a:noFill/>
          </a:ln>
          <a:effectLst>
            <a:reflection blurRad="12700" stA="0" endPos="28000" dist="5000" dir="5400000" sy="-100000" algn="bl" rotWithShape="0"/>
          </a:effectLst>
        </p:spPr>
      </p:pic>
    </p:spTree>
    <p:extLst>
      <p:ext uri="{BB962C8B-B14F-4D97-AF65-F5344CB8AC3E}">
        <p14:creationId xmlns:p14="http://schemas.microsoft.com/office/powerpoint/2010/main" val="1821530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46466" y="140954"/>
            <a:ext cx="10299065" cy="1081349"/>
          </a:xfrm>
        </p:spPr>
        <p:txBody>
          <a:bodyPr>
            <a:noAutofit/>
          </a:bodyPr>
          <a:lstStyle/>
          <a:p>
            <a:r>
              <a:rPr lang="en-US" sz="4000" b="1" dirty="0">
                <a:solidFill>
                  <a:schemeClr val="tx1"/>
                </a:solidFill>
              </a:rPr>
              <a:t>Assumptions – Go Bayesian</a:t>
            </a:r>
          </a:p>
        </p:txBody>
      </p:sp>
      <p:sp>
        <p:nvSpPr>
          <p:cNvPr id="4" name="AutoShape 2" descr="Image result for R studio shi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mc:AlternateContent xmlns:mc="http://schemas.openxmlformats.org/markup-compatibility/2006" xmlns:a14="http://schemas.microsoft.com/office/drawing/2010/main">
        <mc:Choice Requires="a14">
          <p:sp>
            <p:nvSpPr>
              <p:cNvPr id="8" name="Subtitle 2">
                <a:extLst>
                  <a:ext uri="{FF2B5EF4-FFF2-40B4-BE49-F238E27FC236}">
                    <a16:creationId xmlns:a16="http://schemas.microsoft.com/office/drawing/2014/main" id="{7E8AD094-F0AB-4AAB-A67B-9E0A27001D6C}"/>
                  </a:ext>
                </a:extLst>
              </p:cNvPr>
              <p:cNvSpPr txBox="1">
                <a:spLocks/>
              </p:cNvSpPr>
              <p:nvPr/>
            </p:nvSpPr>
            <p:spPr>
              <a:xfrm>
                <a:off x="460375" y="1306276"/>
                <a:ext cx="10491642" cy="54304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US" sz="2800" dirty="0"/>
              </a:p>
              <a:p>
                <a:pPr algn="l"/>
                <a:r>
                  <a:rPr lang="en-US" sz="2800" dirty="0"/>
                  <a:t>Should</a:t>
                </a:r>
                <a:r>
                  <a:rPr lang="en-US" sz="2800" dirty="0">
                    <a:solidFill>
                      <a:schemeClr val="tx1"/>
                    </a:solidFill>
                  </a:rPr>
                  <a:t> use </a:t>
                </a:r>
                <a:r>
                  <a:rPr lang="en-US" sz="2800" i="1" dirty="0">
                    <a:solidFill>
                      <a:schemeClr val="tx1"/>
                    </a:solidFill>
                  </a:rPr>
                  <a:t>all </a:t>
                </a:r>
                <a:r>
                  <a:rPr lang="en-US" sz="2800" dirty="0">
                    <a:solidFill>
                      <a:schemeClr val="tx1"/>
                    </a:solidFill>
                  </a:rPr>
                  <a:t>information at end of Stage 1.</a:t>
                </a:r>
              </a:p>
              <a:p>
                <a:pPr algn="l"/>
                <a:endParaRPr lang="en-US" sz="2800" dirty="0">
                  <a:solidFill>
                    <a:schemeClr val="tx1"/>
                  </a:solidFill>
                </a:endParaRPr>
              </a:p>
              <a:p>
                <a:pPr algn="l"/>
                <a:r>
                  <a:rPr lang="en-US" sz="2800" dirty="0"/>
                  <a:t>Posterior of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𝜇</m:t>
                        </m:r>
                      </m:e>
                      <m:sub>
                        <m:r>
                          <a:rPr lang="en-US" sz="2800" b="0" i="1" smtClean="0">
                            <a:latin typeface="Cambria Math" panose="02040503050406030204" pitchFamily="18" charset="0"/>
                          </a:rPr>
                          <m:t>𝑗</m:t>
                        </m:r>
                      </m:sub>
                    </m:sSub>
                  </m:oMath>
                </a14:m>
                <a:r>
                  <a:rPr lang="en-US" sz="2800" dirty="0">
                    <a:solidFill>
                      <a:schemeClr val="tx1"/>
                    </a:solidFill>
                  </a:rPr>
                  <a:t> given </a:t>
                </a:r>
                <a:r>
                  <a:rPr lang="en-US" sz="2800" i="1" dirty="0">
                    <a:solidFill>
                      <a:schemeClr val="tx1"/>
                    </a:solidFill>
                  </a:rPr>
                  <a:t>all </a:t>
                </a:r>
                <a:r>
                  <a:rPr lang="en-US" sz="2800" dirty="0">
                    <a:solidFill>
                      <a:schemeClr val="tx1"/>
                    </a:solidFill>
                  </a:rPr>
                  <a:t>Stage 1 data </a:t>
                </a:r>
                <a14:m>
                  <m:oMath xmlns:m="http://schemas.openxmlformats.org/officeDocument/2006/math">
                    <m:r>
                      <a:rPr lang="en-US" sz="2800" b="1" i="1" smtClean="0">
                        <a:solidFill>
                          <a:schemeClr val="tx1"/>
                        </a:solidFill>
                        <a:latin typeface="Cambria Math" panose="02040503050406030204" pitchFamily="18" charset="0"/>
                      </a:rPr>
                      <m:t>𝒀</m:t>
                    </m:r>
                  </m:oMath>
                </a14:m>
                <a:r>
                  <a:rPr lang="en-US" sz="2800" b="1" dirty="0">
                    <a:solidFill>
                      <a:schemeClr val="tx1"/>
                    </a:solidFill>
                  </a:rPr>
                  <a:t> </a:t>
                </a:r>
                <a:r>
                  <a:rPr lang="en-US" sz="2800" dirty="0">
                    <a:solidFill>
                      <a:schemeClr val="tx1"/>
                    </a:solidFill>
                  </a:rPr>
                  <a:t>is:</a:t>
                </a:r>
              </a:p>
              <a:p>
                <a:pPr algn="l"/>
                <a:endParaRPr lang="en-US" sz="2800" dirty="0">
                  <a:solidFill>
                    <a:schemeClr val="tx1"/>
                  </a:solidFill>
                </a:endParaRPr>
              </a:p>
              <a:p>
                <a:pPr algn="l"/>
                <a14:m>
                  <m:oMathPara xmlns:m="http://schemas.openxmlformats.org/officeDocument/2006/math">
                    <m:oMathParaPr>
                      <m:jc m:val="centerGroup"/>
                    </m:oMathParaPr>
                    <m:oMath xmlns:m="http://schemas.openxmlformats.org/officeDocument/2006/math">
                      <m:f>
                        <m:fPr>
                          <m:ctrlPr>
                            <a:rPr lang="en-US" sz="2800" b="1"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𝑗</m:t>
                              </m:r>
                            </m:sub>
                          </m:sSub>
                          <m:r>
                            <a:rPr lang="en-US" sz="2800" i="1">
                              <a:latin typeface="Cambria Math" panose="02040503050406030204" pitchFamily="18" charset="0"/>
                            </a:rPr>
                            <m:t>−</m:t>
                          </m:r>
                          <m:sSub>
                            <m:sSubPr>
                              <m:ctrlPr>
                                <a:rPr lang="en-US" sz="2800" b="1" i="1" smtClean="0">
                                  <a:latin typeface="Cambria Math" panose="02040503050406030204" pitchFamily="18" charset="0"/>
                                </a:rPr>
                              </m:ctrlPr>
                            </m:sSubPr>
                            <m:e>
                              <m:acc>
                                <m:accPr>
                                  <m:chr m:val="̅"/>
                                  <m:ctrlPr>
                                    <a:rPr lang="en-US" sz="2800" b="1" i="1">
                                      <a:latin typeface="Cambria Math" panose="02040503050406030204" pitchFamily="18" charset="0"/>
                                    </a:rPr>
                                  </m:ctrlPr>
                                </m:accPr>
                                <m:e>
                                  <m:r>
                                    <a:rPr lang="en-US" sz="2800" b="1" i="1">
                                      <a:latin typeface="Cambria Math" panose="02040503050406030204" pitchFamily="18" charset="0"/>
                                    </a:rPr>
                                    <m:t>𝒀</m:t>
                                  </m:r>
                                </m:e>
                              </m:acc>
                            </m:e>
                            <m:sub>
                              <m:r>
                                <a:rPr lang="en-US" sz="2800" b="0" i="1" smtClean="0">
                                  <a:latin typeface="Cambria Math" panose="02040503050406030204" pitchFamily="18" charset="0"/>
                                </a:rPr>
                                <m:t>𝑗</m:t>
                              </m:r>
                            </m:sub>
                          </m:sSub>
                        </m:num>
                        <m:den>
                          <m:sSub>
                            <m:sSubPr>
                              <m:ctrlPr>
                                <a:rPr lang="en-US" sz="2800" i="1">
                                  <a:latin typeface="Cambria Math" panose="02040503050406030204" pitchFamily="18" charset="0"/>
                                </a:rPr>
                              </m:ctrlPr>
                            </m:sSubPr>
                            <m:e>
                              <m:r>
                                <a:rPr lang="en-US" sz="2800" i="1">
                                  <a:latin typeface="Cambria Math" panose="02040503050406030204" pitchFamily="18" charset="0"/>
                                </a:rPr>
                                <m:t>𝑠</m:t>
                              </m:r>
                            </m:e>
                            <m:sub>
                              <m:r>
                                <a:rPr lang="en-US" sz="2800" b="0" i="1" smtClean="0">
                                  <a:latin typeface="Cambria Math" panose="02040503050406030204" pitchFamily="18" charset="0"/>
                                </a:rPr>
                                <m:t>𝑝</m:t>
                              </m:r>
                            </m:sub>
                          </m:sSub>
                          <m:r>
                            <a:rPr lang="en-US" sz="2800" i="1">
                              <a:latin typeface="Cambria Math" panose="02040503050406030204" pitchFamily="18" charset="0"/>
                            </a:rPr>
                            <m:t>/</m:t>
                          </m:r>
                          <m:rad>
                            <m:radPr>
                              <m:degHide m:val="on"/>
                              <m:ctrlPr>
                                <a:rPr lang="en-US" sz="2800" i="1">
                                  <a:latin typeface="Cambria Math" panose="02040503050406030204" pitchFamily="18" charset="0"/>
                                </a:rPr>
                              </m:ctrlPr>
                            </m:radPr>
                            <m:deg/>
                            <m:e>
                              <m:sSub>
                                <m:sSubPr>
                                  <m:ctrlPr>
                                    <a:rPr lang="en-US" sz="2800" i="1">
                                      <a:latin typeface="Cambria Math" panose="02040503050406030204" pitchFamily="18" charset="0"/>
                                    </a:rPr>
                                  </m:ctrlPr>
                                </m:sSubPr>
                                <m:e>
                                  <m:r>
                                    <a:rPr lang="en-US" sz="2800" i="1">
                                      <a:latin typeface="Cambria Math" panose="02040503050406030204" pitchFamily="18" charset="0"/>
                                    </a:rPr>
                                    <m:t>𝑛</m:t>
                                  </m:r>
                                </m:e>
                                <m:sub>
                                  <m:r>
                                    <a:rPr lang="en-US" sz="2800" i="1">
                                      <a:latin typeface="Cambria Math" panose="02040503050406030204" pitchFamily="18" charset="0"/>
                                    </a:rPr>
                                    <m:t>1</m:t>
                                  </m:r>
                                </m:sub>
                              </m:sSub>
                            </m:e>
                          </m:rad>
                        </m:den>
                      </m:f>
                      <m:r>
                        <a:rPr lang="en-US" sz="2800" i="1">
                          <a:latin typeface="Cambria Math" panose="02040503050406030204" pitchFamily="18" charset="0"/>
                        </a:rPr>
                        <m:t>|</m:t>
                      </m:r>
                      <m:r>
                        <a:rPr lang="en-US" sz="2800" b="1" i="1" smtClean="0">
                          <a:latin typeface="Cambria Math" panose="02040503050406030204" pitchFamily="18" charset="0"/>
                        </a:rPr>
                        <m:t>𝒀</m:t>
                      </m:r>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rPr>
                            <m:t>𝑡</m:t>
                          </m:r>
                        </m:e>
                        <m:sub>
                          <m:r>
                            <a:rPr lang="en-US" sz="2800" b="0" i="1" smtClean="0">
                              <a:latin typeface="Cambria Math" panose="02040503050406030204" pitchFamily="18" charset="0"/>
                            </a:rPr>
                            <m:t>𝑘</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𝑛</m:t>
                              </m:r>
                            </m:e>
                            <m:sub>
                              <m:r>
                                <a:rPr lang="en-US" sz="2800" b="0" i="1" smtClean="0">
                                  <a:latin typeface="Cambria Math" panose="02040503050406030204" pitchFamily="18" charset="0"/>
                                </a:rPr>
                                <m:t>1</m:t>
                              </m:r>
                            </m:sub>
                          </m:sSub>
                          <m:r>
                            <a:rPr lang="en-US" sz="2800" b="0" i="1" smtClean="0">
                              <a:latin typeface="Cambria Math" panose="02040503050406030204" pitchFamily="18" charset="0"/>
                            </a:rPr>
                            <m:t>−</m:t>
                          </m:r>
                          <m:r>
                            <a:rPr lang="en-US" sz="2800" b="0" i="1" smtClean="0">
                              <a:latin typeface="Cambria Math" panose="02040503050406030204" pitchFamily="18" charset="0"/>
                            </a:rPr>
                            <m:t>𝑘</m:t>
                          </m:r>
                        </m:sub>
                      </m:sSub>
                    </m:oMath>
                  </m:oMathPara>
                </a14:m>
                <a:endParaRPr lang="en-US" sz="2800" b="1" dirty="0">
                  <a:solidFill>
                    <a:schemeClr val="tx1"/>
                  </a:solidFill>
                </a:endParaRPr>
              </a:p>
              <a:p>
                <a:pPr algn="l"/>
                <a:endParaRPr lang="en-US" sz="2800" b="1" dirty="0"/>
              </a:p>
              <a:p>
                <a:pPr algn="l"/>
                <a:r>
                  <a:rPr lang="en-US" sz="2800" dirty="0"/>
                  <a:t>Where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𝑠</m:t>
                        </m:r>
                      </m:e>
                      <m:sub>
                        <m:r>
                          <a:rPr lang="en-US" sz="2800" b="0" i="1" smtClean="0">
                            <a:latin typeface="Cambria Math" panose="02040503050406030204" pitchFamily="18" charset="0"/>
                          </a:rPr>
                          <m:t>𝑝</m:t>
                        </m:r>
                      </m:sub>
                    </m:sSub>
                  </m:oMath>
                </a14:m>
                <a:r>
                  <a:rPr lang="en-US" sz="2800" dirty="0">
                    <a:solidFill>
                      <a:schemeClr val="tx1"/>
                    </a:solidFill>
                  </a:rPr>
                  <a:t> is the pooled estimate of standard deviation.</a:t>
                </a:r>
              </a:p>
            </p:txBody>
          </p:sp>
        </mc:Choice>
        <mc:Fallback xmlns="">
          <p:sp>
            <p:nvSpPr>
              <p:cNvPr id="8" name="Subtitle 2">
                <a:extLst>
                  <a:ext uri="{FF2B5EF4-FFF2-40B4-BE49-F238E27FC236}">
                    <a16:creationId xmlns:a16="http://schemas.microsoft.com/office/drawing/2014/main" id="{7E8AD094-F0AB-4AAB-A67B-9E0A27001D6C}"/>
                  </a:ext>
                </a:extLst>
              </p:cNvPr>
              <p:cNvSpPr txBox="1">
                <a:spLocks noRot="1" noChangeAspect="1" noMove="1" noResize="1" noEditPoints="1" noAdjustHandles="1" noChangeArrowheads="1" noChangeShapeType="1" noTextEdit="1"/>
              </p:cNvSpPr>
              <p:nvPr/>
            </p:nvSpPr>
            <p:spPr>
              <a:xfrm>
                <a:off x="460375" y="1306276"/>
                <a:ext cx="10491642" cy="5430425"/>
              </a:xfrm>
              <a:prstGeom prst="rect">
                <a:avLst/>
              </a:prstGeom>
              <a:blipFill>
                <a:blip r:embed="rId2"/>
                <a:stretch>
                  <a:fillRect l="-1220"/>
                </a:stretch>
              </a:blipFill>
            </p:spPr>
            <p:txBody>
              <a:bodyPr/>
              <a:lstStyle/>
              <a:p>
                <a:r>
                  <a:rPr lang="en-US">
                    <a:noFill/>
                  </a:rPr>
                  <a:t> </a:t>
                </a:r>
              </a:p>
            </p:txBody>
          </p:sp>
        </mc:Fallback>
      </mc:AlternateContent>
    </p:spTree>
    <p:extLst>
      <p:ext uri="{BB962C8B-B14F-4D97-AF65-F5344CB8AC3E}">
        <p14:creationId xmlns:p14="http://schemas.microsoft.com/office/powerpoint/2010/main" val="2644266974"/>
      </p:ext>
    </p:extLst>
  </p:cSld>
  <p:clrMapOvr>
    <a:masterClrMapping/>
  </p:clrMapOvr>
</p:sld>
</file>

<file path=ppt/theme/theme1.xml><?xml version="1.0" encoding="utf-8"?>
<a:theme xmlns:a="http://schemas.openxmlformats.org/drawingml/2006/main" name="Default Theme">
  <a:themeElements>
    <a:clrScheme name="DIA Color Theme 1">
      <a:dk1>
        <a:srgbClr val="404040"/>
      </a:dk1>
      <a:lt1>
        <a:srgbClr val="FFFFFF"/>
      </a:lt1>
      <a:dk2>
        <a:srgbClr val="FFFFFF"/>
      </a:dk2>
      <a:lt2>
        <a:srgbClr val="FFFFFF"/>
      </a:lt2>
      <a:accent1>
        <a:srgbClr val="799C4B"/>
      </a:accent1>
      <a:accent2>
        <a:srgbClr val="008CA1"/>
      </a:accent2>
      <a:accent3>
        <a:srgbClr val="A62C60"/>
      </a:accent3>
      <a:accent4>
        <a:srgbClr val="CB7E25"/>
      </a:accent4>
      <a:accent5>
        <a:srgbClr val="007665"/>
      </a:accent5>
      <a:accent6>
        <a:srgbClr val="1C5A7D"/>
      </a:accent6>
      <a:hlink>
        <a:srgbClr val="003D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IA Document" ma:contentTypeID="0x0101007EDFF2051E4E304A84E61DD9B9CEA93D0087EDDD5C47F55842BF75A8A4CF5A86DA" ma:contentTypeVersion="3" ma:contentTypeDescription="Create a new document." ma:contentTypeScope="" ma:versionID="e83f33d9bd97579b23abc90f31121010">
  <xsd:schema xmlns:xsd="http://www.w3.org/2001/XMLSchema" xmlns:xs="http://www.w3.org/2001/XMLSchema" xmlns:p="http://schemas.microsoft.com/office/2006/metadata/properties" xmlns:ns2="d9d0f46b-f6a6-4db7-a277-b2edc3298236" targetNamespace="http://schemas.microsoft.com/office/2006/metadata/properties" ma:root="true" ma:fieldsID="5e3891f1ff536d154d65905e7d539514" ns2:_="">
    <xsd:import namespace="d9d0f46b-f6a6-4db7-a277-b2edc3298236"/>
    <xsd:element name="properties">
      <xsd:complexType>
        <xsd:sequence>
          <xsd:element name="documentManagement">
            <xsd:complexType>
              <xsd:all>
                <xsd:element ref="ns2:Year"/>
                <xsd:element ref="ns2:Content_x0020_Region"/>
                <xsd:element ref="ns2:Retention_x0020_Schedule"/>
                <xsd:element ref="ns2:Responsible_x0020_Office"/>
                <xsd:element ref="ns2:Doc_x0020_Status"/>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d0f46b-f6a6-4db7-a277-b2edc3298236" elementFormDefault="qualified">
    <xsd:import namespace="http://schemas.microsoft.com/office/2006/documentManagement/types"/>
    <xsd:import namespace="http://schemas.microsoft.com/office/infopath/2007/PartnerControls"/>
    <xsd:element name="Year" ma:index="8" ma:displayName="Year" ma:list="{090302be-5fa6-4807-8954-04f8be0b0748}" ma:internalName="Year" ma:showField="Title" ma:web="d9d0f46b-f6a6-4db7-a277-b2edc3298236">
      <xsd:simpleType>
        <xsd:restriction base="dms:Lookup"/>
      </xsd:simpleType>
    </xsd:element>
    <xsd:element name="Content_x0020_Region" ma:index="9" ma:displayName="Content Region" ma:list="{6f98ea51-7189-4b6a-a911-ad4d34d5dcf8}" ma:internalName="Content_x0020_Region" ma:showField="Title" ma:web="d9d0f46b-f6a6-4db7-a277-b2edc3298236">
      <xsd:simpleType>
        <xsd:restriction base="dms:Lookup"/>
      </xsd:simpleType>
    </xsd:element>
    <xsd:element name="Retention_x0020_Schedule" ma:index="10" ma:displayName="Retention Schedule" ma:list="{88ff0776-613d-4cb1-be01-79219c896d29}" ma:internalName="Retention_x0020_Schedule" ma:showField="Title" ma:web="d9d0f46b-f6a6-4db7-a277-b2edc3298236">
      <xsd:simpleType>
        <xsd:restriction base="dms:Lookup"/>
      </xsd:simpleType>
    </xsd:element>
    <xsd:element name="Responsible_x0020_Office" ma:index="11" ma:displayName="Responsible Office" ma:list="{f4bb6a4e-f6fb-4236-8cef-05f09eb91670}" ma:internalName="Responsible_x0020_Office" ma:showField="Title" ma:web="d9d0f46b-f6a6-4db7-a277-b2edc3298236">
      <xsd:simpleType>
        <xsd:restriction base="dms:Lookup"/>
      </xsd:simpleType>
    </xsd:element>
    <xsd:element name="Doc_x0020_Status" ma:index="12" ma:displayName="Doc Status" ma:list="{9c958115-5b88-40e9-a53f-abb8ad925efc}" ma:internalName="Doc_x0020_Status" ma:readOnly="false" ma:showField="Title" ma:web="d9d0f46b-f6a6-4db7-a277-b2edc3298236">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Year xmlns="d9d0f46b-f6a6-4db7-a277-b2edc3298236">26</Year>
    <Doc_x0020_Status xmlns="d9d0f46b-f6a6-4db7-a277-b2edc3298236">1</Doc_x0020_Status>
    <Retention_x0020_Schedule xmlns="d9d0f46b-f6a6-4db7-a277-b2edc3298236">9</Retention_x0020_Schedule>
    <Content_x0020_Region xmlns="d9d0f46b-f6a6-4db7-a277-b2edc3298236">6</Content_x0020_Region>
    <Responsible_x0020_Office xmlns="d9d0f46b-f6a6-4db7-a277-b2edc3298236">3</Responsible_x0020_Offi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C8C4C4-AC2F-405B-A1FB-F54829AE5F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d0f46b-f6a6-4db7-a277-b2edc32982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38D099-2BEE-488C-80B3-6947A2EDAFB5}">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dcmitype/"/>
    <ds:schemaRef ds:uri="http://purl.org/dc/elements/1.1/"/>
    <ds:schemaRef ds:uri="http://schemas.microsoft.com/office/infopath/2007/PartnerControls"/>
    <ds:schemaRef ds:uri="d9d0f46b-f6a6-4db7-a277-b2edc3298236"/>
    <ds:schemaRef ds:uri="http://www.w3.org/XML/1998/namespace"/>
  </ds:schemaRefs>
</ds:datastoreItem>
</file>

<file path=customXml/itemProps3.xml><?xml version="1.0" encoding="utf-8"?>
<ds:datastoreItem xmlns:ds="http://schemas.openxmlformats.org/officeDocument/2006/customXml" ds:itemID="{1DD6B813-4D67-4F41-901E-EE278B8CA0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6608</TotalTime>
  <Words>1071</Words>
  <Application>Microsoft Office PowerPoint</Application>
  <PresentationFormat>Widescreen</PresentationFormat>
  <Paragraphs>134</Paragraphs>
  <Slides>24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Cambria Math</vt:lpstr>
      <vt:lpstr>Default Theme</vt:lpstr>
      <vt:lpstr>Overview and Optimization of an Adaptive Bayesian Two-Stage “Drop-the-Losers” Trial Design </vt:lpstr>
      <vt:lpstr>Disclaimer</vt:lpstr>
      <vt:lpstr>Another Disclaimer</vt:lpstr>
      <vt:lpstr>Motivation</vt:lpstr>
      <vt:lpstr>PowerPoint Presentation</vt:lpstr>
      <vt:lpstr>Two-Stage “Drop-the-Losers” Design</vt:lpstr>
      <vt:lpstr>Two-Stage “Drop-the-Losers” Design</vt:lpstr>
      <vt:lpstr>Assumptions – Go Bayesian</vt:lpstr>
      <vt:lpstr>Assumptions – Go Bayesian</vt:lpstr>
      <vt:lpstr>Complications:</vt:lpstr>
      <vt:lpstr>Specifics: Stage 1</vt:lpstr>
      <vt:lpstr>Specifics: Stage 2</vt:lpstr>
      <vt:lpstr>Problems</vt:lpstr>
      <vt:lpstr>PowerPoint Presentation</vt:lpstr>
      <vt:lpstr>How to Calculate?</vt:lpstr>
      <vt:lpstr>But HOW…!</vt:lpstr>
      <vt:lpstr>Make it Shiny!</vt:lpstr>
      <vt:lpstr>PowerPoint Presentation</vt:lpstr>
      <vt:lpstr>PowerPoint Presentation</vt:lpstr>
      <vt:lpstr>PowerPoint Presentation</vt:lpstr>
      <vt:lpstr>Thank You</vt:lpstr>
      <vt:lpstr>Algorithm</vt:lpstr>
      <vt:lpstr>Power Estimates vs. Simulation Size</vt:lpstr>
      <vt:lpstr>Runtime vs. Simulation Size</vt:lpstr>
    </vt:vector>
  </TitlesOfParts>
  <Company>Tommy Torres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Tomas Torres</dc:creator>
  <cp:lastModifiedBy>Alex Karanevich</cp:lastModifiedBy>
  <cp:revision>195</cp:revision>
  <dcterms:created xsi:type="dcterms:W3CDTF">2014-10-03T12:08:30Z</dcterms:created>
  <dcterms:modified xsi:type="dcterms:W3CDTF">2020-08-26T12:48:40Z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0x0101007EDFF2051E4E304A84E61DD9B9CEA93D0087EDDD5C47F55842BF75A8A4CF5A86DA</vt:lpwstr>
  </property>
</Properties>
</file>