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45" r:id="rId4"/>
  </p:sldMasterIdLst>
  <p:notesMasterIdLst>
    <p:notesMasterId r:id="rId42"/>
  </p:notesMasterIdLst>
  <p:sldIdLst>
    <p:sldId id="270" r:id="rId5"/>
    <p:sldId id="279" r:id="rId6"/>
    <p:sldId id="294" r:id="rId7"/>
    <p:sldId id="283" r:id="rId8"/>
    <p:sldId id="284" r:id="rId9"/>
    <p:sldId id="316" r:id="rId10"/>
    <p:sldId id="285" r:id="rId11"/>
    <p:sldId id="324" r:id="rId12"/>
    <p:sldId id="325" r:id="rId13"/>
    <p:sldId id="326" r:id="rId14"/>
    <p:sldId id="327" r:id="rId15"/>
    <p:sldId id="290" r:id="rId16"/>
    <p:sldId id="321" r:id="rId17"/>
    <p:sldId id="318" r:id="rId18"/>
    <p:sldId id="322" r:id="rId19"/>
    <p:sldId id="320" r:id="rId20"/>
    <p:sldId id="293" r:id="rId21"/>
    <p:sldId id="296" r:id="rId22"/>
    <p:sldId id="295" r:id="rId23"/>
    <p:sldId id="314" r:id="rId24"/>
    <p:sldId id="297" r:id="rId25"/>
    <p:sldId id="328" r:id="rId26"/>
    <p:sldId id="299" r:id="rId27"/>
    <p:sldId id="329" r:id="rId28"/>
    <p:sldId id="319" r:id="rId29"/>
    <p:sldId id="330" r:id="rId30"/>
    <p:sldId id="310" r:id="rId31"/>
    <p:sldId id="303" r:id="rId32"/>
    <p:sldId id="306" r:id="rId33"/>
    <p:sldId id="331" r:id="rId34"/>
    <p:sldId id="332" r:id="rId35"/>
    <p:sldId id="311" r:id="rId36"/>
    <p:sldId id="312" r:id="rId37"/>
    <p:sldId id="317" r:id="rId38"/>
    <p:sldId id="282" r:id="rId39"/>
    <p:sldId id="286" r:id="rId40"/>
    <p:sldId id="280" r:id="rId4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2201CEB-EF34-4788-8D5B-7B4F491D391E}">
          <p14:sldIdLst>
            <p14:sldId id="270"/>
            <p14:sldId id="279"/>
            <p14:sldId id="294"/>
            <p14:sldId id="283"/>
            <p14:sldId id="284"/>
            <p14:sldId id="316"/>
            <p14:sldId id="285"/>
            <p14:sldId id="324"/>
            <p14:sldId id="325"/>
            <p14:sldId id="326"/>
            <p14:sldId id="327"/>
            <p14:sldId id="290"/>
            <p14:sldId id="321"/>
            <p14:sldId id="318"/>
          </p14:sldIdLst>
        </p14:section>
        <p14:section name="Untitled Section" id="{A1AD66BE-B28E-4262-965A-0E617B9EF9DB}">
          <p14:sldIdLst>
            <p14:sldId id="322"/>
            <p14:sldId id="320"/>
            <p14:sldId id="293"/>
            <p14:sldId id="296"/>
            <p14:sldId id="295"/>
            <p14:sldId id="314"/>
            <p14:sldId id="297"/>
            <p14:sldId id="328"/>
            <p14:sldId id="299"/>
            <p14:sldId id="329"/>
            <p14:sldId id="319"/>
            <p14:sldId id="330"/>
            <p14:sldId id="310"/>
            <p14:sldId id="303"/>
            <p14:sldId id="306"/>
            <p14:sldId id="331"/>
            <p14:sldId id="332"/>
            <p14:sldId id="311"/>
            <p14:sldId id="312"/>
            <p14:sldId id="317"/>
            <p14:sldId id="282"/>
            <p14:sldId id="286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9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9C4B"/>
    <a:srgbClr val="86A55C"/>
    <a:srgbClr val="C9D7B6"/>
    <a:srgbClr val="098D9B"/>
    <a:srgbClr val="BB57FF"/>
    <a:srgbClr val="C671FF"/>
    <a:srgbClr val="9900FF"/>
    <a:srgbClr val="FCF7BA"/>
    <a:srgbClr val="AE396B"/>
    <a:srgbClr val="008C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93" autoAdjust="0"/>
    <p:restoredTop sz="89537" autoAdjust="0"/>
  </p:normalViewPr>
  <p:slideViewPr>
    <p:cSldViewPr snapToGrid="0" snapToObjects="1" showGuides="1">
      <p:cViewPr varScale="1">
        <p:scale>
          <a:sx n="165" d="100"/>
          <a:sy n="165" d="100"/>
        </p:scale>
        <p:origin x="3474" y="132"/>
      </p:cViewPr>
      <p:guideLst>
        <p:guide orient="horz" pos="199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DA-412F-AB53-A4B491600F6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DA-412F-AB53-A4B491600F6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DDA-412F-AB53-A4B491600F6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-793223664"/>
        <c:axId val="-793120224"/>
      </c:barChart>
      <c:catAx>
        <c:axId val="-7932236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793120224"/>
        <c:crosses val="autoZero"/>
        <c:auto val="1"/>
        <c:lblAlgn val="ctr"/>
        <c:lblOffset val="100"/>
        <c:noMultiLvlLbl val="0"/>
      </c:catAx>
      <c:valAx>
        <c:axId val="-7931202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-793223664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A31955-9C68-4B01-8B59-D00714C61901}" type="datetimeFigureOut">
              <a:rPr lang="en-US" smtClean="0"/>
              <a:t>8/27/2020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A48DA9-255D-4021-9152-50E7A9D6F49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585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baseline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9078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2274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0492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Power of disease progression modeling is that it allows us to enroll a smaller study that can provide compelling scientific evidence of a benefit or lack thereof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2953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3583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65154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0056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0834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4978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6133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7358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7775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2425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5515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6025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32652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20579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796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340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1397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71433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7242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5546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4909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728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68180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 descr="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37" y="6116343"/>
            <a:ext cx="1384592" cy="731835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1401530" y="6323012"/>
            <a:ext cx="9469671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609601" y="1433512"/>
            <a:ext cx="4011084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9025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37" y="6116343"/>
            <a:ext cx="1384592" cy="731835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1401530" y="6323012"/>
            <a:ext cx="9469671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02912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 descr="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37" y="6116343"/>
            <a:ext cx="1384592" cy="731835"/>
          </a:xfrm>
          <a:prstGeom prst="rect">
            <a:avLst/>
          </a:prstGeom>
        </p:spPr>
      </p:pic>
      <p:cxnSp>
        <p:nvCxnSpPr>
          <p:cNvPr id="8" name="Straight Connector 7"/>
          <p:cNvCxnSpPr/>
          <p:nvPr userDrawn="1"/>
        </p:nvCxnSpPr>
        <p:spPr>
          <a:xfrm>
            <a:off x="1401530" y="6323012"/>
            <a:ext cx="9469671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1401530" y="1370012"/>
            <a:ext cx="9469671" cy="1588"/>
          </a:xfrm>
          <a:prstGeom prst="line">
            <a:avLst/>
          </a:prstGeom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73719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 descr="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37" y="6116343"/>
            <a:ext cx="1384592" cy="731835"/>
          </a:xfrm>
          <a:prstGeom prst="rect">
            <a:avLst/>
          </a:prstGeom>
        </p:spPr>
      </p:pic>
      <p:cxnSp>
        <p:nvCxnSpPr>
          <p:cNvPr id="8" name="Straight Connector 7"/>
          <p:cNvCxnSpPr/>
          <p:nvPr userDrawn="1"/>
        </p:nvCxnSpPr>
        <p:spPr>
          <a:xfrm>
            <a:off x="1401530" y="6323012"/>
            <a:ext cx="9469671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 rot="5400000">
            <a:off x="6222089" y="3195226"/>
            <a:ext cx="5841704" cy="211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42757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5C890B6-D03B-E44A-B47B-BEC3B7B968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2140" cy="6858000"/>
          </a:xfrm>
          <a:prstGeom prst="rect">
            <a:avLst/>
          </a:prstGeom>
        </p:spPr>
      </p:pic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9835" y="4216078"/>
            <a:ext cx="7564965" cy="1923934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en-US" b="1" dirty="0"/>
              <a:t>Presenter Name </a:t>
            </a:r>
          </a:p>
          <a:p>
            <a:r>
              <a:rPr lang="en-US" sz="2800" dirty="0"/>
              <a:t>Title</a:t>
            </a:r>
          </a:p>
          <a:p>
            <a:r>
              <a:rPr lang="en-US" sz="2800" dirty="0"/>
              <a:t>Organization</a:t>
            </a:r>
          </a:p>
        </p:txBody>
      </p:sp>
    </p:spTree>
    <p:extLst>
      <p:ext uri="{BB962C8B-B14F-4D97-AF65-F5344CB8AC3E}">
        <p14:creationId xmlns:p14="http://schemas.microsoft.com/office/powerpoint/2010/main" val="163118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_FULL with Title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26141" y="1092528"/>
            <a:ext cx="10550014" cy="5431089"/>
          </a:xfrm>
        </p:spPr>
        <p:txBody>
          <a:bodyPr/>
          <a:lstStyle>
            <a:lvl1pPr marL="457200" indent="-4572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35972" y="334382"/>
            <a:ext cx="10540183" cy="6505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4" name="Straight Connector 6">
            <a:extLst>
              <a:ext uri="{FF2B5EF4-FFF2-40B4-BE49-F238E27FC236}">
                <a16:creationId xmlns:a16="http://schemas.microsoft.com/office/drawing/2014/main" id="{8A384ACE-91A9-4830-978A-F763A97E37AD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82128" y="984948"/>
            <a:ext cx="8639175" cy="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6443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Page_FULL 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26141" y="1092528"/>
            <a:ext cx="10550014" cy="5431089"/>
          </a:xfrm>
        </p:spPr>
        <p:txBody>
          <a:bodyPr/>
          <a:lstStyle>
            <a:lvl1pPr marL="457200" indent="-4572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35972" y="334382"/>
            <a:ext cx="10540183" cy="6505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7202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817" y="1104405"/>
            <a:ext cx="7298267" cy="1732149"/>
          </a:xfrm>
        </p:spPr>
        <p:txBody>
          <a:bodyPr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graphicFrame>
        <p:nvGraphicFramePr>
          <p:cNvPr id="9" name="Chart 8"/>
          <p:cNvGraphicFramePr/>
          <p:nvPr userDrawn="1">
            <p:extLst>
              <p:ext uri="{D42A27DB-BD31-4B8C-83A1-F6EECF244321}">
                <p14:modId xmlns:p14="http://schemas.microsoft.com/office/powerpoint/2010/main" val="1691169551"/>
              </p:ext>
            </p:extLst>
          </p:nvPr>
        </p:nvGraphicFramePr>
        <p:xfrm>
          <a:off x="1637615" y="3075041"/>
          <a:ext cx="670560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37650" y="334382"/>
            <a:ext cx="10677834" cy="6505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796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 descr="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37" y="6116343"/>
            <a:ext cx="1384592" cy="731835"/>
          </a:xfrm>
          <a:prstGeom prst="rect">
            <a:avLst/>
          </a:prstGeom>
        </p:spPr>
      </p:pic>
      <p:cxnSp>
        <p:nvCxnSpPr>
          <p:cNvPr id="7" name="Straight Connector 6"/>
          <p:cNvCxnSpPr/>
          <p:nvPr userDrawn="1"/>
        </p:nvCxnSpPr>
        <p:spPr>
          <a:xfrm>
            <a:off x="1401530" y="6323012"/>
            <a:ext cx="9469671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>
            <a:off x="1401530" y="1370012"/>
            <a:ext cx="9469671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6993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37" y="6116343"/>
            <a:ext cx="1384592" cy="731835"/>
          </a:xfrm>
          <a:prstGeom prst="rect">
            <a:avLst/>
          </a:prstGeom>
        </p:spPr>
      </p:pic>
      <p:cxnSp>
        <p:nvCxnSpPr>
          <p:cNvPr id="8" name="Straight Connector 7"/>
          <p:cNvCxnSpPr/>
          <p:nvPr userDrawn="1"/>
        </p:nvCxnSpPr>
        <p:spPr>
          <a:xfrm>
            <a:off x="1401530" y="6323012"/>
            <a:ext cx="9469671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3374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 descr="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37" y="6116343"/>
            <a:ext cx="1384592" cy="731835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1401530" y="6323012"/>
            <a:ext cx="9469671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1401530" y="1370012"/>
            <a:ext cx="9469671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4889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 descr="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37" y="6116343"/>
            <a:ext cx="1384592" cy="731835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>
            <a:off x="1401530" y="6323012"/>
            <a:ext cx="9469671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1401530" y="1370012"/>
            <a:ext cx="9469671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4856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Picture 5" descr="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37" y="6116343"/>
            <a:ext cx="1384592" cy="731835"/>
          </a:xfrm>
          <a:prstGeom prst="rect">
            <a:avLst/>
          </a:prstGeom>
        </p:spPr>
      </p:pic>
      <p:cxnSp>
        <p:nvCxnSpPr>
          <p:cNvPr id="7" name="Straight Connector 6"/>
          <p:cNvCxnSpPr/>
          <p:nvPr userDrawn="1"/>
        </p:nvCxnSpPr>
        <p:spPr>
          <a:xfrm>
            <a:off x="1401530" y="6323012"/>
            <a:ext cx="9469671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1401530" y="1370012"/>
            <a:ext cx="9469671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6877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37" y="6116343"/>
            <a:ext cx="1384592" cy="731835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>
            <a:off x="1401530" y="6323012"/>
            <a:ext cx="9469671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0839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Picture 5" descr="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37" y="6116343"/>
            <a:ext cx="1384592" cy="731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36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37" y="6116343"/>
            <a:ext cx="1384592" cy="731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56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26320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760" r:id="rId15"/>
    <p:sldLayoutId id="2147483763" r:id="rId16"/>
    <p:sldLayoutId id="2147483740" r:id="rId17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Calibri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Calibri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Calibri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Calibri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Calibri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Calibri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30511500" TargetMode="External"/><Relationship Id="rId2" Type="http://schemas.openxmlformats.org/officeDocument/2006/relationships/hyperlink" Target="https://clinicaltrials.gov/ct2/show/NCT01760005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massgeneral.org/neurology/als/research/platform-tria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496672"/>
            <a:ext cx="10363200" cy="1470025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Design of a Single Arm Trial in a Rare, Progressive Disease Using a Disease Progression Model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Joe Marion, Ph.D.</a:t>
            </a:r>
          </a:p>
          <a:p>
            <a:r>
              <a:rPr lang="en-US" dirty="0"/>
              <a:t>Statistical Scientist, Berry Consultants</a:t>
            </a:r>
          </a:p>
        </p:txBody>
      </p:sp>
    </p:spTree>
    <p:extLst>
      <p:ext uri="{BB962C8B-B14F-4D97-AF65-F5344CB8AC3E}">
        <p14:creationId xmlns:p14="http://schemas.microsoft.com/office/powerpoint/2010/main" val="25237208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80C518-685E-4EC8-A5A1-0D23DB245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Natural history data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256D4421-114F-4069-98F3-D9E548DFB1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1286010" y="1417639"/>
            <a:ext cx="9701077" cy="4850538"/>
          </a:xfrm>
        </p:spPr>
      </p:pic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9A9617BF-C6AC-498B-86E5-D8A64A0BFE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22" t="9102" r="97064" b="19835"/>
          <a:stretch/>
        </p:blipFill>
        <p:spPr>
          <a:xfrm>
            <a:off x="1204913" y="1644502"/>
            <a:ext cx="350797" cy="40758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11A4FB-24F0-446C-A8B8-64B649626377}"/>
              </a:ext>
            </a:extLst>
          </p:cNvPr>
          <p:cNvSpPr txBox="1"/>
          <p:nvPr/>
        </p:nvSpPr>
        <p:spPr>
          <a:xfrm rot="2406664">
            <a:off x="6424980" y="3223764"/>
            <a:ext cx="2126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799C4B"/>
                </a:solidFill>
              </a:rPr>
              <a:t>Decline</a:t>
            </a:r>
          </a:p>
        </p:txBody>
      </p:sp>
      <p:sp>
        <p:nvSpPr>
          <p:cNvPr id="4" name="Right Bracket 3">
            <a:extLst>
              <a:ext uri="{FF2B5EF4-FFF2-40B4-BE49-F238E27FC236}">
                <a16:creationId xmlns:a16="http://schemas.microsoft.com/office/drawing/2014/main" id="{CCB2BEC8-C8DF-4DBF-86C4-2882AC22E6E2}"/>
              </a:ext>
            </a:extLst>
          </p:cNvPr>
          <p:cNvSpPr/>
          <p:nvPr/>
        </p:nvSpPr>
        <p:spPr>
          <a:xfrm rot="18607904">
            <a:off x="7176294" y="2690315"/>
            <a:ext cx="167948" cy="2133632"/>
          </a:xfrm>
          <a:prstGeom prst="rightBracket">
            <a:avLst/>
          </a:prstGeom>
          <a:ln w="57150">
            <a:solidFill>
              <a:srgbClr val="799C4B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713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80C518-685E-4EC8-A5A1-0D23DB245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Natural history data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256D4421-114F-4069-98F3-D9E548DFB1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/>
        </p:blipFill>
        <p:spPr>
          <a:xfrm>
            <a:off x="1286010" y="1417639"/>
            <a:ext cx="9701077" cy="4850537"/>
          </a:xfrm>
        </p:spPr>
      </p:pic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9A9617BF-C6AC-498B-86E5-D8A64A0BFE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22" t="9102" r="97064" b="19835"/>
          <a:stretch/>
        </p:blipFill>
        <p:spPr>
          <a:xfrm>
            <a:off x="1204913" y="1644502"/>
            <a:ext cx="350797" cy="407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8273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C3DEB30-B0D1-478E-BACE-29390B56A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Considerations for studies in MPSIIIA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4BDCABA-410B-4640-B211-212F5FB303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Patient outcomes depend strongly on age (confounding)</a:t>
            </a:r>
          </a:p>
          <a:p>
            <a:endParaRPr lang="en-US" sz="2800" dirty="0"/>
          </a:p>
          <a:p>
            <a:r>
              <a:rPr lang="en-US" sz="2800" dirty="0"/>
              <a:t>Substantial variability between patients (heterogeneity)</a:t>
            </a:r>
          </a:p>
          <a:p>
            <a:endParaRPr lang="en-US" sz="2800" dirty="0"/>
          </a:p>
          <a:p>
            <a:r>
              <a:rPr lang="en-US" sz="2800" dirty="0"/>
              <a:t>Standard approach would be a randomized trial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26312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11465F-5B7E-4273-91EF-67121AE33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Power of a randomized controlled study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3ABBB56-83BE-439B-A656-382F6A2182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1221527" y="1425945"/>
            <a:ext cx="9748946" cy="4874474"/>
          </a:xfrm>
        </p:spPr>
      </p:pic>
    </p:spTree>
    <p:extLst>
      <p:ext uri="{BB962C8B-B14F-4D97-AF65-F5344CB8AC3E}">
        <p14:creationId xmlns:p14="http://schemas.microsoft.com/office/powerpoint/2010/main" val="30914065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BEF49-4441-4E27-9F1C-4C6CA2751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Challenges for randomized trials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DCFE895-5443-4239-8017-E539DE278F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Parents/physicians are hesitant to enroll children if they may be randomized to placebo</a:t>
            </a:r>
          </a:p>
          <a:p>
            <a:endParaRPr lang="en-US" sz="2800" dirty="0"/>
          </a:p>
          <a:p>
            <a:r>
              <a:rPr lang="en-US" sz="2800" dirty="0"/>
              <a:t>Low accrual rates: 2-5 patients per year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05527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11465F-5B7E-4273-91EF-67121AE33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Power of a single arm study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3ABBB56-83BE-439B-A656-382F6A2182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1202247" y="1416305"/>
            <a:ext cx="9787506" cy="4893754"/>
          </a:xfrm>
        </p:spPr>
      </p:pic>
    </p:spTree>
    <p:extLst>
      <p:ext uri="{BB962C8B-B14F-4D97-AF65-F5344CB8AC3E}">
        <p14:creationId xmlns:p14="http://schemas.microsoft.com/office/powerpoint/2010/main" val="932898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1879716-DB47-4845-823E-CE71062AB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Challenges for single arm studies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DDB6786-CA0C-40A6-8F26-47D8D5F56C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Performance goal comparator should depend on age</a:t>
            </a:r>
          </a:p>
          <a:p>
            <a:pPr lvl="1"/>
            <a:endParaRPr lang="en-US" sz="2800" dirty="0"/>
          </a:p>
          <a:p>
            <a:r>
              <a:rPr lang="en-US" sz="2800" dirty="0"/>
              <a:t>Outcomes may differ by age of treatment, duration of treatment</a:t>
            </a:r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Concerns about bias in the enrolled population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881028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8ADC3F-D98F-4A74-B686-A3A63C22442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0241" y="3269135"/>
            <a:ext cx="10363200" cy="1362075"/>
          </a:xfrm>
        </p:spPr>
        <p:txBody>
          <a:bodyPr>
            <a:noAutofit/>
          </a:bodyPr>
          <a:lstStyle/>
          <a:p>
            <a:r>
              <a:rPr lang="en-US" dirty="0"/>
              <a:t>How can we design studies that meet these challenges?</a:t>
            </a:r>
            <a:br>
              <a:rPr lang="en-US" dirty="0"/>
            </a:b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8000639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AAF48-F80F-4378-9BED-222E67690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Disease progression modeling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8C2FA5-5361-4E6A-AA40-626DBA214D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Develop a longitudinal model of the MPSIIIA using natural history data</a:t>
            </a:r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This model serves as a matched comparator for each child enrolled in the study</a:t>
            </a:r>
          </a:p>
          <a:p>
            <a:endParaRPr lang="en-US" sz="2800" dirty="0"/>
          </a:p>
          <a:p>
            <a:r>
              <a:rPr lang="en-US" sz="2800" dirty="0"/>
              <a:t>This approach allows to provide compelling statistical evidence with a small sample size and a single arm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02394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C1DA8-CB8B-4796-8140-DDDCC45C4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Example studies using disease progression models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CB38AC-0E89-41D6-BDC0-EE896A0A57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600" dirty="0"/>
              <a:t>Dominantly Inherited Alzheimer’s (DIAN)</a:t>
            </a:r>
          </a:p>
          <a:p>
            <a:pPr lvl="1"/>
            <a:r>
              <a:rPr lang="en-US" sz="2600" dirty="0"/>
              <a:t>Disease caused by mutation, early onset (30s-50s)</a:t>
            </a:r>
          </a:p>
          <a:p>
            <a:pPr lvl="1"/>
            <a:r>
              <a:rPr lang="en-US" sz="2600" dirty="0">
                <a:hlinkClick r:id="rId2"/>
              </a:rPr>
              <a:t>https://clinicaltrials.gov/ct2/show/NCT01760005</a:t>
            </a:r>
            <a:endParaRPr lang="en-US" sz="2600" dirty="0"/>
          </a:p>
          <a:p>
            <a:pPr marL="457200" lvl="1" indent="0">
              <a:buNone/>
            </a:pPr>
            <a:endParaRPr lang="en-US" sz="2600" dirty="0"/>
          </a:p>
          <a:p>
            <a:r>
              <a:rPr lang="en-US" sz="2600" dirty="0"/>
              <a:t>GNE Myopathy:</a:t>
            </a:r>
          </a:p>
          <a:p>
            <a:pPr lvl="1"/>
            <a:r>
              <a:rPr lang="en-US" sz="2600" dirty="0"/>
              <a:t>Progressive atrophy of muscles</a:t>
            </a:r>
          </a:p>
          <a:p>
            <a:pPr lvl="1"/>
            <a:r>
              <a:rPr lang="en-US" sz="2600" dirty="0">
                <a:hlinkClick r:id="rId3"/>
              </a:rPr>
              <a:t>https://www.ncbi.nlm.nih.gov/pubmed/30511500</a:t>
            </a:r>
            <a:endParaRPr lang="en-US" sz="2600" dirty="0"/>
          </a:p>
          <a:p>
            <a:pPr marL="457200" lvl="1" indent="0">
              <a:buNone/>
            </a:pPr>
            <a:endParaRPr lang="en-US" sz="2600" dirty="0"/>
          </a:p>
          <a:p>
            <a:r>
              <a:rPr lang="en-US" sz="2600" dirty="0"/>
              <a:t>Amyotrophic Lateral Sclerosis (ALS)</a:t>
            </a:r>
          </a:p>
          <a:p>
            <a:pPr lvl="1"/>
            <a:r>
              <a:rPr lang="en-US" sz="2600" dirty="0"/>
              <a:t>Motor neuron disease affecting voluntary muscles</a:t>
            </a:r>
          </a:p>
          <a:p>
            <a:pPr lvl="1"/>
            <a:r>
              <a:rPr lang="en-US" sz="2600" dirty="0">
                <a:hlinkClick r:id="rId4"/>
              </a:rPr>
              <a:t>https://www.massgeneral.org/neurology/als/research/platform-trial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419157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Outline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Mucopolysaccharidosis type IIIA (MPSIIIA)</a:t>
            </a:r>
          </a:p>
          <a:p>
            <a:pPr marL="0" indent="0">
              <a:buNone/>
            </a:pPr>
            <a:endParaRPr lang="en-US" sz="3200" kern="0" dirty="0"/>
          </a:p>
          <a:p>
            <a:r>
              <a:rPr lang="en-US" sz="3200" kern="0" dirty="0"/>
              <a:t>Disease progression model</a:t>
            </a:r>
          </a:p>
          <a:p>
            <a:pPr marL="0" indent="0">
              <a:buNone/>
            </a:pPr>
            <a:endParaRPr lang="en-CA" sz="3200" kern="0" dirty="0"/>
          </a:p>
          <a:p>
            <a:r>
              <a:rPr lang="en-US" sz="3200" kern="0" dirty="0"/>
              <a:t>Study design</a:t>
            </a:r>
            <a:endParaRPr lang="en-US" sz="3200" b="1" kern="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5846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11465F-5B7E-4273-91EF-67121AE33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Natural history data summary</a:t>
            </a:r>
          </a:p>
        </p:txBody>
      </p:sp>
      <p:graphicFrame>
        <p:nvGraphicFramePr>
          <p:cNvPr id="8" name="Content Placeholder 4">
            <a:extLst>
              <a:ext uri="{FF2B5EF4-FFF2-40B4-BE49-F238E27FC236}">
                <a16:creationId xmlns:a16="http://schemas.microsoft.com/office/drawing/2014/main" id="{D1F0B538-9520-4DDC-8513-E397A08B129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8553699"/>
              </p:ext>
            </p:extLst>
          </p:nvPr>
        </p:nvGraphicFramePr>
        <p:xfrm>
          <a:off x="609600" y="1600200"/>
          <a:ext cx="10972798" cy="358419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310063">
                  <a:extLst>
                    <a:ext uri="{9D8B030D-6E8A-4147-A177-3AD203B41FA5}">
                      <a16:colId xmlns:a16="http://schemas.microsoft.com/office/drawing/2014/main" val="914447096"/>
                    </a:ext>
                  </a:extLst>
                </a:gridCol>
                <a:gridCol w="1732547">
                  <a:extLst>
                    <a:ext uri="{9D8B030D-6E8A-4147-A177-3AD203B41FA5}">
                      <a16:colId xmlns:a16="http://schemas.microsoft.com/office/drawing/2014/main" val="3797375185"/>
                    </a:ext>
                  </a:extLst>
                </a:gridCol>
                <a:gridCol w="1732547">
                  <a:extLst>
                    <a:ext uri="{9D8B030D-6E8A-4147-A177-3AD203B41FA5}">
                      <a16:colId xmlns:a16="http://schemas.microsoft.com/office/drawing/2014/main" val="1901112479"/>
                    </a:ext>
                  </a:extLst>
                </a:gridCol>
                <a:gridCol w="1808371">
                  <a:extLst>
                    <a:ext uri="{9D8B030D-6E8A-4147-A177-3AD203B41FA5}">
                      <a16:colId xmlns:a16="http://schemas.microsoft.com/office/drawing/2014/main" val="395574944"/>
                    </a:ext>
                  </a:extLst>
                </a:gridCol>
                <a:gridCol w="1656723">
                  <a:extLst>
                    <a:ext uri="{9D8B030D-6E8A-4147-A177-3AD203B41FA5}">
                      <a16:colId xmlns:a16="http://schemas.microsoft.com/office/drawing/2014/main" val="122639699"/>
                    </a:ext>
                  </a:extLst>
                </a:gridCol>
                <a:gridCol w="1732547">
                  <a:extLst>
                    <a:ext uri="{9D8B030D-6E8A-4147-A177-3AD203B41FA5}">
                      <a16:colId xmlns:a16="http://schemas.microsoft.com/office/drawing/2014/main" val="534476608"/>
                    </a:ext>
                  </a:extLst>
                </a:gridCol>
              </a:tblGrid>
              <a:tr h="7168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Enrollment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Total Observations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Average # Follow up Visits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Average</a:t>
                      </a:r>
                    </a:p>
                    <a:p>
                      <a:r>
                        <a:rPr lang="en-US" dirty="0"/>
                        <a:t>Follow 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Average Age at Enrollment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9987739"/>
                  </a:ext>
                </a:extLst>
              </a:tr>
              <a:tr h="716839">
                <a:tc>
                  <a:txBody>
                    <a:bodyPr/>
                    <a:lstStyle/>
                    <a:p>
                      <a:r>
                        <a:rPr lang="en-US" dirty="0"/>
                        <a:t>Children’s Hospital Pittsburgh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43 subjects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0.3 visits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 months*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44 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4871884"/>
                  </a:ext>
                </a:extLst>
              </a:tr>
              <a:tr h="716839">
                <a:tc>
                  <a:txBody>
                    <a:bodyPr/>
                    <a:lstStyle/>
                    <a:p>
                      <a:r>
                        <a:rPr lang="en-US" dirty="0"/>
                        <a:t>Nationwide Children’s Hospital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 subjects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1.3 visits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 months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62 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1145725"/>
                  </a:ext>
                </a:extLst>
              </a:tr>
              <a:tr h="716839">
                <a:tc>
                  <a:txBody>
                    <a:bodyPr/>
                    <a:lstStyle/>
                    <a:p>
                      <a:r>
                        <a:rPr lang="en-US" dirty="0"/>
                        <a:t>University of Minnesota (Shapiro)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19 subjects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3.7 visits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24 months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52 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5917149"/>
                  </a:ext>
                </a:extLst>
              </a:tr>
              <a:tr h="716839">
                <a:tc>
                  <a:txBody>
                    <a:bodyPr/>
                    <a:lstStyle/>
                    <a:p>
                      <a:r>
                        <a:rPr lang="en-US" dirty="0"/>
                        <a:t>Industry Natural History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 subjects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3.8 visits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18 months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47 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3805894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B11DBD7-75E7-41B9-82A3-E540843F0875}"/>
              </a:ext>
            </a:extLst>
          </p:cNvPr>
          <p:cNvSpPr txBox="1">
            <a:spLocks/>
          </p:cNvSpPr>
          <p:nvPr/>
        </p:nvSpPr>
        <p:spPr>
          <a:xfrm>
            <a:off x="820738" y="5422900"/>
            <a:ext cx="10550525" cy="11001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4572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Four studies, 93 children, 210 observations</a:t>
            </a:r>
          </a:p>
        </p:txBody>
      </p:sp>
    </p:spTree>
    <p:extLst>
      <p:ext uri="{BB962C8B-B14F-4D97-AF65-F5344CB8AC3E}">
        <p14:creationId xmlns:p14="http://schemas.microsoft.com/office/powerpoint/2010/main" val="34493531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11465F-5B7E-4273-91EF-67121AE33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Model of average progression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3ABBB56-83BE-439B-A656-382F6A2182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2447918" y="1600196"/>
            <a:ext cx="7315215" cy="3657607"/>
          </a:xfr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C2C11DF-189E-4454-9F9B-CF07A2E34583}"/>
              </a:ext>
            </a:extLst>
          </p:cNvPr>
          <p:cNvSpPr txBox="1">
            <a:spLocks/>
          </p:cNvSpPr>
          <p:nvPr/>
        </p:nvSpPr>
        <p:spPr>
          <a:xfrm>
            <a:off x="1368110" y="5250144"/>
            <a:ext cx="9548849" cy="11001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457200" rtl="0" eaLnBrk="1" latinLnBrk="0" hangingPunct="1">
              <a:spcBef>
                <a:spcPct val="20000"/>
              </a:spcBef>
              <a:buFontTx/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Estimate the average longitudinal progression using Bayesian semi-parametric model (natural cubic splines)</a:t>
            </a:r>
          </a:p>
        </p:txBody>
      </p:sp>
    </p:spTree>
    <p:extLst>
      <p:ext uri="{BB962C8B-B14F-4D97-AF65-F5344CB8AC3E}">
        <p14:creationId xmlns:p14="http://schemas.microsoft.com/office/powerpoint/2010/main" val="14148126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11465F-5B7E-4273-91EF-67121AE33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Incorporating patient variability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3ABBB56-83BE-439B-A656-382F6A2182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/>
        </p:blipFill>
        <p:spPr>
          <a:xfrm>
            <a:off x="2450494" y="1600196"/>
            <a:ext cx="7310062" cy="3657607"/>
          </a:xfr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C2C11DF-189E-4454-9F9B-CF07A2E34583}"/>
              </a:ext>
            </a:extLst>
          </p:cNvPr>
          <p:cNvSpPr txBox="1">
            <a:spLocks/>
          </p:cNvSpPr>
          <p:nvPr/>
        </p:nvSpPr>
        <p:spPr>
          <a:xfrm>
            <a:off x="1368110" y="5250144"/>
            <a:ext cx="9548849" cy="110013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457200" indent="-457200" algn="l" defTabSz="457200" rtl="0" eaLnBrk="1" latinLnBrk="0" hangingPunct="1">
              <a:spcBef>
                <a:spcPct val="20000"/>
              </a:spcBef>
              <a:buFontTx/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/>
              <a:t>Disease progression to varies by patient through shape-invariant random effects (Lawton et al 1972, Lindstrom 1995)</a:t>
            </a:r>
          </a:p>
        </p:txBody>
      </p:sp>
    </p:spTree>
    <p:extLst>
      <p:ext uri="{BB962C8B-B14F-4D97-AF65-F5344CB8AC3E}">
        <p14:creationId xmlns:p14="http://schemas.microsoft.com/office/powerpoint/2010/main" val="8023486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647552-8DE1-4FB0-8324-187E6D70A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Model fit to the natural history data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134D4E02-79ED-401F-B89A-A5A69CCC105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=0.89</m:t>
                    </m:r>
                  </m:oMath>
                </a14:m>
                <a:r>
                  <a:rPr lang="en-US" sz="2800" dirty="0"/>
                  <a:t> (within sample fit)</a:t>
                </a:r>
              </a:p>
              <a:p>
                <a:endParaRPr lang="en-US" sz="2800" dirty="0"/>
              </a:p>
              <a:p>
                <a:r>
                  <a:rPr lang="en-US" sz="2800" dirty="0"/>
                  <a:t>Predicted outcomes using baseline age, score: +/- 2.5 months</a:t>
                </a:r>
              </a:p>
              <a:p>
                <a:endParaRPr lang="en-US" sz="2800" dirty="0"/>
              </a:p>
              <a:p>
                <a:endParaRPr lang="en-US" sz="2800" dirty="0"/>
              </a:p>
              <a:p>
                <a:endParaRPr lang="en-US" sz="2800" dirty="0"/>
              </a:p>
              <a:p>
                <a:endParaRPr lang="en-US" sz="2800" dirty="0"/>
              </a:p>
            </p:txBody>
          </p:sp>
        </mc:Choice>
        <mc:Fallback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134D4E02-79ED-401F-B89A-A5A69CCC105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00" t="-1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967724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11465F-5B7E-4273-91EF-67121AE33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Estimating a treatment effect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3ABBB56-83BE-439B-A656-382F6A2182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/>
        </p:blipFill>
        <p:spPr>
          <a:xfrm>
            <a:off x="2450494" y="1600196"/>
            <a:ext cx="7310062" cy="3657606"/>
          </a:xfr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C2C11DF-189E-4454-9F9B-CF07A2E34583}"/>
              </a:ext>
            </a:extLst>
          </p:cNvPr>
          <p:cNvSpPr txBox="1">
            <a:spLocks/>
          </p:cNvSpPr>
          <p:nvPr/>
        </p:nvSpPr>
        <p:spPr>
          <a:xfrm>
            <a:off x="1368110" y="5250144"/>
            <a:ext cx="9548849" cy="1100137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457200" indent="-457200" algn="l" defTabSz="457200" rtl="0" eaLnBrk="1" latinLnBrk="0" hangingPunct="1">
              <a:spcBef>
                <a:spcPct val="20000"/>
              </a:spcBef>
              <a:buFontTx/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Treatment effect is a % decrease in rate of progression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A single treatment effect is estimated across patients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This effect leads to different outcomes depending on age</a:t>
            </a:r>
          </a:p>
        </p:txBody>
      </p:sp>
    </p:spTree>
    <p:extLst>
      <p:ext uri="{BB962C8B-B14F-4D97-AF65-F5344CB8AC3E}">
        <p14:creationId xmlns:p14="http://schemas.microsoft.com/office/powerpoint/2010/main" val="15068566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11465F-5B7E-4273-91EF-67121AE33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Power of the disease progression model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3ABBB56-83BE-439B-A656-382F6A2182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1216207" y="1423285"/>
            <a:ext cx="9759586" cy="4879794"/>
          </a:xfrm>
        </p:spPr>
      </p:pic>
    </p:spTree>
    <p:extLst>
      <p:ext uri="{BB962C8B-B14F-4D97-AF65-F5344CB8AC3E}">
        <p14:creationId xmlns:p14="http://schemas.microsoft.com/office/powerpoint/2010/main" val="22632577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8ADC3F-D98F-4A74-B686-A3A63C22442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0241" y="3269135"/>
            <a:ext cx="10363200" cy="1362075"/>
          </a:xfrm>
        </p:spPr>
        <p:txBody>
          <a:bodyPr>
            <a:noAutofit/>
          </a:bodyPr>
          <a:lstStyle/>
          <a:p>
            <a:r>
              <a:rPr lang="en-US" sz="4400" dirty="0"/>
              <a:t>Study designs in MPSIIIA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280385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F6F0A-1FB0-4527-8C13-D4410BD98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Key 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44FB8C-5AD3-4D2A-B852-13172DDAE9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Patients should be followed long enough to allow for clear deviations from the natural history trajectory</a:t>
            </a:r>
          </a:p>
          <a:p>
            <a:endParaRPr lang="en-US" sz="2800" dirty="0"/>
          </a:p>
          <a:p>
            <a:r>
              <a:rPr lang="en-US" sz="2800" dirty="0"/>
              <a:t>Small sample sizes may be supplemented with additional long-term follow-up </a:t>
            </a:r>
          </a:p>
          <a:p>
            <a:endParaRPr lang="en-US" sz="2800" dirty="0"/>
          </a:p>
          <a:p>
            <a:r>
              <a:rPr lang="en-US" sz="2800" dirty="0"/>
              <a:t>What is the mechanism of action? Biologically plausible that the treatment effect is larger in younger patients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2521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3DDBB-0E5F-43CB-A973-872684BEB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 design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668ABCC-EDE4-4BE7-81AA-74186A1C0D9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800" dirty="0"/>
                  <a:t>Single arm study with natural history comparator</a:t>
                </a:r>
              </a:p>
              <a:p>
                <a:pPr marL="0" indent="0">
                  <a:buNone/>
                </a:pPr>
                <a:endParaRPr lang="en-US" sz="2800" dirty="0"/>
              </a:p>
              <a:p>
                <a:r>
                  <a:rPr lang="en-US" sz="2800" dirty="0"/>
                  <a:t>Endpoint is cognitive age equivalent score measured every six months for three years</a:t>
                </a:r>
              </a:p>
              <a:p>
                <a:pPr marL="0" indent="0">
                  <a:buNone/>
                </a:pPr>
                <a:endParaRPr lang="en-US" sz="2800" dirty="0"/>
              </a:p>
              <a:p>
                <a:r>
                  <a:rPr lang="en-US" sz="2800" dirty="0"/>
                  <a:t>Enroll six patients aged 12-36 months</a:t>
                </a:r>
              </a:p>
              <a:p>
                <a:endParaRPr lang="en-US" sz="2800" dirty="0"/>
              </a:p>
              <a:p>
                <a:r>
                  <a:rPr lang="en-US" sz="2800" dirty="0"/>
                  <a:t>Success criteria: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Pr</m:t>
                        </m:r>
                      </m:fName>
                      <m:e>
                        <m:d>
                          <m:d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𝑆𝑙𝑜𝑤𝑖𝑛𝑔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&gt;0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≥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0.97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</m:func>
                  </m:oMath>
                </a14:m>
                <a:endParaRPr lang="en-US" sz="28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668ABCC-EDE4-4BE7-81AA-74186A1C0D9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00" t="-1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741107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FC50881-D700-41E6-B943-92C5B69C7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 – virtual patient data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00440A9-5182-4F21-92FF-0E56D67DC9C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/>
        </p:blipFill>
        <p:spPr>
          <a:xfrm>
            <a:off x="328841" y="1594236"/>
            <a:ext cx="6797894" cy="4531928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1143D7-A65D-439E-848F-BD4A94F16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231438" y="1600201"/>
            <a:ext cx="4350962" cy="4525963"/>
          </a:xfrm>
        </p:spPr>
        <p:txBody>
          <a:bodyPr/>
          <a:lstStyle/>
          <a:p>
            <a:r>
              <a:rPr lang="en-US" dirty="0"/>
              <a:t>Simulated patient outcomes on drug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74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08A1D45-3161-4A91-9E4D-A8CD25CC4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What is MPSIIIA?</a:t>
            </a:r>
            <a:br>
              <a:rPr lang="en-US" sz="4000" dirty="0"/>
            </a:br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4DACC11-0ACF-41BB-80B1-3AD66A3B35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anchor="ctr">
            <a:normAutofit/>
          </a:bodyPr>
          <a:lstStyle/>
          <a:p>
            <a:pPr marL="0" indent="0">
              <a:buNone/>
            </a:pP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40791091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FC50881-D700-41E6-B943-92C5B69C7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 – natural history projection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00440A9-5182-4F21-92FF-0E56D67DC9C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/>
          <a:stretch/>
        </p:blipFill>
        <p:spPr>
          <a:xfrm>
            <a:off x="330458" y="1594236"/>
            <a:ext cx="6794659" cy="4531928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1143D7-A65D-439E-848F-BD4A94F16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231438" y="1600201"/>
            <a:ext cx="4350962" cy="4525963"/>
          </a:xfrm>
        </p:spPr>
        <p:txBody>
          <a:bodyPr/>
          <a:lstStyle/>
          <a:p>
            <a:r>
              <a:rPr lang="en-US" dirty="0"/>
              <a:t>Natural history model can use the baseline visit to predict future evolution ‘off therapy’</a:t>
            </a:r>
          </a:p>
          <a:p>
            <a:endParaRPr lang="en-US" dirty="0"/>
          </a:p>
          <a:p>
            <a:r>
              <a:rPr lang="en-US" dirty="0"/>
              <a:t>Matched comparator accounting for age, severity of disease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01771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FC50881-D700-41E6-B943-92C5B69C7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 – treatment estimate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00440A9-5182-4F21-92FF-0E56D67DC9C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/>
          <a:stretch/>
        </p:blipFill>
        <p:spPr>
          <a:xfrm>
            <a:off x="330458" y="1594236"/>
            <a:ext cx="6794659" cy="4531927"/>
          </a:xfr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BF1143D7-A65D-439E-848F-BD4A94F1622E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7231438" y="1600201"/>
                <a:ext cx="4350962" cy="4525963"/>
              </a:xfrm>
            </p:spPr>
            <p:txBody>
              <a:bodyPr/>
              <a:lstStyle/>
              <a:p>
                <a:r>
                  <a:rPr lang="en-US" dirty="0"/>
                  <a:t>The model estimates a common treatment effect across patients</a:t>
                </a:r>
              </a:p>
              <a:p>
                <a:endParaRPr lang="en-US" dirty="0"/>
              </a:p>
              <a:p>
                <a:r>
                  <a:rPr lang="en-US" dirty="0"/>
                  <a:t>Estimates a 40% slowing of disease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14:m>
                  <m:oMath xmlns:m="http://schemas.openxmlformats.org/officeDocument/2006/math">
                    <m:func>
                      <m:func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600" b="0" i="0" smtClean="0">
                            <a:latin typeface="Cambria Math" panose="02040503050406030204" pitchFamily="18" charset="0"/>
                          </a:rPr>
                          <m:t>Pr</m:t>
                        </m:r>
                      </m:fName>
                      <m:e>
                        <m:d>
                          <m:d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𝑆𝑙𝑜𝑤𝑖𝑛𝑔</m:t>
                            </m:r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&gt;0</m:t>
                            </m:r>
                          </m:e>
                        </m:d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=0.997</m:t>
                        </m:r>
                      </m:e>
                    </m:func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BF1143D7-A65D-439E-848F-BD4A94F1622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7231438" y="1600201"/>
                <a:ext cx="4350962" cy="4525963"/>
              </a:xfrm>
              <a:blipFill>
                <a:blip r:embed="rId4"/>
                <a:stretch>
                  <a:fillRect l="-1261" t="-8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003965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64AFF2B-4ABD-4088-8066-BE33C090F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Further considerations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04B833B-7DA7-48AC-A371-71C2B2DBFE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Early stopping rules could be used to obtain ‘right sized’ trials</a:t>
            </a:r>
          </a:p>
          <a:p>
            <a:endParaRPr lang="en-US" sz="2800" dirty="0"/>
          </a:p>
          <a:p>
            <a:r>
              <a:rPr lang="en-US" sz="2800" dirty="0"/>
              <a:t>Platform trials with multiple sponsors, treatment arms could improve efficiency and speed up development</a:t>
            </a:r>
          </a:p>
          <a:p>
            <a:endParaRPr lang="en-US" sz="2800" dirty="0"/>
          </a:p>
          <a:p>
            <a:r>
              <a:rPr lang="en-US" sz="2800" dirty="0"/>
              <a:t>Basket trials could be used to leverage data across diseases for agents that have effects in multiple diseases (e.g. MPSIIIA, MPSIIIB, MPSII etc.)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7807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D22CE14-9F55-427F-9A0B-EBEE82481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Limitations of disease progression models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8CF7420-7A80-4C58-ABFA-83A0671EB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Risk of drawing the wrong conclusion if new patients differ systematically from natural history patients</a:t>
            </a:r>
          </a:p>
          <a:p>
            <a:endParaRPr lang="en-US" sz="2800" dirty="0"/>
          </a:p>
          <a:p>
            <a:r>
              <a:rPr lang="en-US" sz="2800" dirty="0"/>
              <a:t>Requires a robust source of natural history data</a:t>
            </a:r>
          </a:p>
          <a:p>
            <a:endParaRPr lang="en-US" sz="2800" dirty="0"/>
          </a:p>
          <a:p>
            <a:r>
              <a:rPr lang="en-US" sz="2800" dirty="0"/>
              <a:t>Technical difficulty in developing appropriate model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4083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90894EA-5562-41EA-9F6C-7792CC9FC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Benefits of disease progression models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4A73E72-F007-48A4-A3BF-FCF6C3333D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Allow for small studies in diseases where randomizing to control is particularly uncomfortable</a:t>
            </a:r>
          </a:p>
          <a:p>
            <a:endParaRPr lang="en-US" sz="2800" dirty="0"/>
          </a:p>
          <a:p>
            <a:r>
              <a:rPr lang="en-US" sz="2800" dirty="0"/>
              <a:t>Provide a more sensitive analysis that leverages longitudinal outcomes, reducing total sample size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8592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Acknowledgements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Ben Saville and Melanie Quintana at Berry Consultants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Juan Ruiz and João </a:t>
            </a:r>
            <a:r>
              <a:rPr lang="en-US" sz="2800" dirty="0" err="1"/>
              <a:t>Siffert</a:t>
            </a:r>
            <a:r>
              <a:rPr lang="en-US" sz="2800" dirty="0"/>
              <a:t> at Abeona therapeutics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5310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28B78BD-548E-4016-8E04-B027F0719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References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99929CE-29F4-45F0-AACC-B359C2BCC7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/>
              <a:t>Héron</a:t>
            </a:r>
            <a:r>
              <a:rPr lang="en-US" dirty="0"/>
              <a:t> B, </a:t>
            </a:r>
            <a:r>
              <a:rPr lang="en-US" dirty="0" err="1"/>
              <a:t>Mikaeloff</a:t>
            </a:r>
            <a:r>
              <a:rPr lang="en-US" dirty="0"/>
              <a:t> Y, Froissart R, et al. Incidence and natural history of mucopolysaccharidosis type III in France and comparison with United Kingdom and Greece. Am J Med Genet A. 2011 Jan;155A(1):58-68. </a:t>
            </a:r>
            <a:r>
              <a:rPr lang="en-US" dirty="0" err="1"/>
              <a:t>doi</a:t>
            </a:r>
            <a:r>
              <a:rPr lang="en-US" dirty="0"/>
              <a:t>: 10.1002/ajmg.a.33779. PMID: 21204211.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Lawton, W., </a:t>
            </a:r>
            <a:r>
              <a:rPr lang="en-US" dirty="0" err="1"/>
              <a:t>Sylvestre</a:t>
            </a:r>
            <a:r>
              <a:rPr lang="en-US" dirty="0"/>
              <a:t>, E., &amp; Maggio, M. (1972). Self Modeling Nonlinear Regression. </a:t>
            </a:r>
            <a:r>
              <a:rPr lang="en-US" dirty="0" err="1"/>
              <a:t>Technometrics</a:t>
            </a:r>
            <a:r>
              <a:rPr lang="en-US" dirty="0"/>
              <a:t>, 14(3), 513-532. doi:10.2307/1267281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Lindstrom, M. J. (1995) Self-modelling with random shift and scale parameters and a free-knot spline shape function. Stat Med. 1995;14(18):2009‐2021. doi:10.1002/sim.4780141807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/>
              <a:t>Valstar</a:t>
            </a:r>
            <a:r>
              <a:rPr lang="en-US" dirty="0"/>
              <a:t>, M. J., </a:t>
            </a:r>
            <a:r>
              <a:rPr lang="en-US" dirty="0" err="1"/>
              <a:t>Marchal</a:t>
            </a:r>
            <a:r>
              <a:rPr lang="en-US" dirty="0"/>
              <a:t>, J. P., </a:t>
            </a:r>
            <a:r>
              <a:rPr lang="en-US" dirty="0" err="1"/>
              <a:t>Grootenhuis</a:t>
            </a:r>
            <a:r>
              <a:rPr lang="en-US" dirty="0"/>
              <a:t>, M., </a:t>
            </a:r>
            <a:r>
              <a:rPr lang="en-US" dirty="0" err="1"/>
              <a:t>Colland</a:t>
            </a:r>
            <a:r>
              <a:rPr lang="en-US" dirty="0"/>
              <a:t>, V., &amp; </a:t>
            </a:r>
            <a:r>
              <a:rPr lang="en-US" dirty="0" err="1"/>
              <a:t>Wijburg</a:t>
            </a:r>
            <a:r>
              <a:rPr lang="en-US" dirty="0"/>
              <a:t>, F. A. (2011). Cognitive development in patients with Mucopolysaccharidosis type III (Sanfilippo syndrome). </a:t>
            </a:r>
            <a:r>
              <a:rPr lang="en-US" i="1" dirty="0" err="1"/>
              <a:t>Orphanet</a:t>
            </a:r>
            <a:r>
              <a:rPr lang="en-US" i="1" dirty="0"/>
              <a:t> journal of rare diseases</a:t>
            </a:r>
            <a:r>
              <a:rPr lang="en-US" dirty="0"/>
              <a:t>, </a:t>
            </a:r>
            <a:r>
              <a:rPr lang="en-US" i="1" dirty="0"/>
              <a:t>6</a:t>
            </a:r>
            <a:r>
              <a:rPr lang="en-US" dirty="0"/>
              <a:t>, 43. https://doi.org/10.1186/1750-1172-6-43</a:t>
            </a:r>
          </a:p>
        </p:txBody>
      </p:sp>
    </p:spTree>
    <p:extLst>
      <p:ext uri="{BB962C8B-B14F-4D97-AF65-F5344CB8AC3E}">
        <p14:creationId xmlns:p14="http://schemas.microsoft.com/office/powerpoint/2010/main" val="38634006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Thank You!</a:t>
            </a:r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3A5CE878-57AF-4CE0-A8AB-38E5B7C4CC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423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MPSIIIA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kern="0" dirty="0"/>
              <a:t>Rare, inherited, neurodegenerative disease in children</a:t>
            </a:r>
          </a:p>
          <a:p>
            <a:endParaRPr lang="en-US" sz="2800" kern="0" dirty="0"/>
          </a:p>
          <a:p>
            <a:r>
              <a:rPr lang="en-US" sz="2800" kern="0" dirty="0"/>
              <a:t>Incidence of 0.27 – 1.89 per 100,000 births (Heron et. al 2011)</a:t>
            </a:r>
          </a:p>
          <a:p>
            <a:pPr marL="0" indent="0">
              <a:buNone/>
            </a:pPr>
            <a:endParaRPr lang="en-US" sz="2800" kern="0" dirty="0"/>
          </a:p>
          <a:p>
            <a:r>
              <a:rPr lang="en-US" sz="2800" kern="0" dirty="0"/>
              <a:t>Genetic mutation that leads to build-up of toxic sugars in cells leading to degeneration in the central nervous system </a:t>
            </a:r>
          </a:p>
          <a:p>
            <a:pPr marL="0" indent="0">
              <a:buNone/>
            </a:pPr>
            <a:endParaRPr lang="en-US" sz="2800" kern="0" dirty="0"/>
          </a:p>
          <a:p>
            <a:r>
              <a:rPr lang="en-US" sz="2800" kern="0" dirty="0"/>
              <a:t>Symptoms include mental deterioration, behavioral problems, sleep disturbances, and motor retardation</a:t>
            </a:r>
          </a:p>
          <a:p>
            <a:endParaRPr lang="en-US" sz="2800" kern="0" dirty="0"/>
          </a:p>
          <a:p>
            <a:endParaRPr lang="en-US" sz="2800" kern="0" dirty="0"/>
          </a:p>
          <a:p>
            <a:endParaRPr lang="en-US" sz="2800" kern="0" dirty="0"/>
          </a:p>
          <a:p>
            <a:pPr marL="0" indent="0">
              <a:buNone/>
            </a:pPr>
            <a:endParaRPr lang="en-US" sz="2800" kern="0" dirty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89191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6337632-8D2D-42B8-A956-CE18FE55A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MPSIIIA progression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788163-26E8-4052-A8CE-014FF11BD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kern="0" dirty="0"/>
              <a:t>“Patients with the severe or ‘classical’ phenotype of MPS III have a </a:t>
            </a:r>
            <a:r>
              <a:rPr lang="en-US" sz="2800" kern="0" dirty="0">
                <a:highlight>
                  <a:srgbClr val="FCF7BA"/>
                </a:highlight>
              </a:rPr>
              <a:t>normal to near normal development</a:t>
            </a:r>
            <a:r>
              <a:rPr lang="en-US" sz="2800" kern="0" dirty="0"/>
              <a:t> during the first two years of life, followed by a </a:t>
            </a:r>
            <a:r>
              <a:rPr lang="en-US" sz="2800" kern="0" dirty="0">
                <a:highlight>
                  <a:srgbClr val="FCF7BA"/>
                </a:highlight>
              </a:rPr>
              <a:t>slowing of development and full stagnation of development</a:t>
            </a:r>
            <a:r>
              <a:rPr lang="en-US" sz="2800" kern="0" dirty="0"/>
              <a:t> at around the age of 3 to 4 years, and finally </a:t>
            </a:r>
            <a:r>
              <a:rPr lang="en-US" sz="2800" kern="0" dirty="0">
                <a:highlight>
                  <a:srgbClr val="FCF7BA"/>
                </a:highlight>
              </a:rPr>
              <a:t>regression of cognitive capacities</a:t>
            </a:r>
            <a:r>
              <a:rPr lang="en-US" sz="2800" kern="0" dirty="0"/>
              <a:t>” </a:t>
            </a:r>
          </a:p>
          <a:p>
            <a:pPr marL="0" indent="0">
              <a:buNone/>
            </a:pPr>
            <a:endParaRPr lang="en-US" sz="2800" kern="0" dirty="0"/>
          </a:p>
          <a:p>
            <a:pPr marL="0" indent="0">
              <a:buNone/>
            </a:pPr>
            <a:r>
              <a:rPr lang="en-US" sz="2800" kern="0" dirty="0"/>
              <a:t>– Valstar et al. 2011</a:t>
            </a:r>
            <a:endParaRPr lang="en-US" sz="2800" b="1" kern="0" dirty="0"/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28452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5C8CEB-43AE-4EEE-9A55-9FCDBD669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Measuring progression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5F0E824-9058-4C6F-800E-70A35E967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Primary endpoint is </a:t>
            </a:r>
            <a:r>
              <a:rPr lang="en-US" sz="2800" i="1" dirty="0"/>
              <a:t>cognitive age equivalence score</a:t>
            </a:r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The age at which an average child demonstrates a similar cognitive capability</a:t>
            </a:r>
          </a:p>
          <a:p>
            <a:endParaRPr lang="en-US" sz="2800" dirty="0"/>
          </a:p>
          <a:p>
            <a:r>
              <a:rPr lang="en-US" sz="2800" dirty="0"/>
              <a:t>An MPSIIIA child may have a biological age of 48 months and cognitive capabilities of an average 24-month-old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77829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80C518-685E-4EC8-A5A1-0D23DB245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Natural history data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256D4421-114F-4069-98F3-D9E548DFB1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1286010" y="1417639"/>
            <a:ext cx="9701077" cy="4850538"/>
          </a:xfrm>
        </p:spPr>
      </p:pic>
      <p:sp>
        <p:nvSpPr>
          <p:cNvPr id="17" name="Arrow: Right 16">
            <a:extLst>
              <a:ext uri="{FF2B5EF4-FFF2-40B4-BE49-F238E27FC236}">
                <a16:creationId xmlns:a16="http://schemas.microsoft.com/office/drawing/2014/main" id="{54187A9F-EB62-48B5-BC21-0D983F78B3DC}"/>
              </a:ext>
            </a:extLst>
          </p:cNvPr>
          <p:cNvSpPr/>
          <p:nvPr/>
        </p:nvSpPr>
        <p:spPr>
          <a:xfrm>
            <a:off x="4421961" y="2418851"/>
            <a:ext cx="698501" cy="152400"/>
          </a:xfrm>
          <a:prstGeom prst="rightArrow">
            <a:avLst/>
          </a:prstGeom>
          <a:solidFill>
            <a:srgbClr val="799C4B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9A9617BF-C6AC-498B-86E5-D8A64A0BFE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22" t="9102" r="97064" b="19835"/>
          <a:stretch/>
        </p:blipFill>
        <p:spPr>
          <a:xfrm>
            <a:off x="1204913" y="1644502"/>
            <a:ext cx="350797" cy="40758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CF40D1B-1094-4A9E-BC09-A12861064762}"/>
              </a:ext>
            </a:extLst>
          </p:cNvPr>
          <p:cNvSpPr txBox="1"/>
          <p:nvPr/>
        </p:nvSpPr>
        <p:spPr>
          <a:xfrm>
            <a:off x="2149657" y="2017997"/>
            <a:ext cx="23612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799C4B"/>
                </a:solidFill>
              </a:rPr>
              <a:t>Non-MPSIIIA</a:t>
            </a:r>
          </a:p>
          <a:p>
            <a:pPr algn="ctr"/>
            <a:r>
              <a:rPr lang="en-US" sz="2800" dirty="0">
                <a:solidFill>
                  <a:srgbClr val="799C4B"/>
                </a:solidFill>
              </a:rPr>
              <a:t>development </a:t>
            </a:r>
          </a:p>
        </p:txBody>
      </p:sp>
    </p:spTree>
    <p:extLst>
      <p:ext uri="{BB962C8B-B14F-4D97-AF65-F5344CB8AC3E}">
        <p14:creationId xmlns:p14="http://schemas.microsoft.com/office/powerpoint/2010/main" val="4782113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80C518-685E-4EC8-A5A1-0D23DB245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Natural history data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256D4421-114F-4069-98F3-D9E548DFB1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1286010" y="1417639"/>
            <a:ext cx="9701077" cy="4850538"/>
          </a:xfrm>
        </p:spPr>
      </p:pic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9A9617BF-C6AC-498B-86E5-D8A64A0BFE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22" t="9102" r="97064" b="19835"/>
          <a:stretch/>
        </p:blipFill>
        <p:spPr>
          <a:xfrm>
            <a:off x="1204913" y="1644502"/>
            <a:ext cx="350797" cy="4075814"/>
          </a:xfrm>
          <a:prstGeom prst="rect">
            <a:avLst/>
          </a:prstGeom>
        </p:spPr>
      </p:pic>
      <p:sp>
        <p:nvSpPr>
          <p:cNvPr id="2" name="Right Bracket 1">
            <a:extLst>
              <a:ext uri="{FF2B5EF4-FFF2-40B4-BE49-F238E27FC236}">
                <a16:creationId xmlns:a16="http://schemas.microsoft.com/office/drawing/2014/main" id="{B573BA8D-4A32-41D6-877F-66FAD96CFABB}"/>
              </a:ext>
            </a:extLst>
          </p:cNvPr>
          <p:cNvSpPr/>
          <p:nvPr/>
        </p:nvSpPr>
        <p:spPr>
          <a:xfrm rot="13503168">
            <a:off x="2968499" y="3409674"/>
            <a:ext cx="198760" cy="1794754"/>
          </a:xfrm>
          <a:prstGeom prst="rightBracket">
            <a:avLst/>
          </a:prstGeom>
          <a:ln w="57150">
            <a:solidFill>
              <a:srgbClr val="799C4B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6A55C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8C85C2-EE35-41E5-B8D3-C06E4D205EDB}"/>
              </a:ext>
            </a:extLst>
          </p:cNvPr>
          <p:cNvSpPr txBox="1"/>
          <p:nvPr/>
        </p:nvSpPr>
        <p:spPr>
          <a:xfrm rot="18901928">
            <a:off x="1937793" y="3751189"/>
            <a:ext cx="17319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799C4B"/>
                </a:solidFill>
              </a:rPr>
              <a:t>Growth</a:t>
            </a:r>
          </a:p>
        </p:txBody>
      </p:sp>
    </p:spTree>
    <p:extLst>
      <p:ext uri="{BB962C8B-B14F-4D97-AF65-F5344CB8AC3E}">
        <p14:creationId xmlns:p14="http://schemas.microsoft.com/office/powerpoint/2010/main" val="24189798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80C518-685E-4EC8-A5A1-0D23DB245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Natural history data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256D4421-114F-4069-98F3-D9E548DFB1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1286010" y="1417639"/>
            <a:ext cx="9701077" cy="4850538"/>
          </a:xfrm>
        </p:spPr>
      </p:pic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9A9617BF-C6AC-498B-86E5-D8A64A0BFE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22" t="9102" r="97064" b="19835"/>
          <a:stretch/>
        </p:blipFill>
        <p:spPr>
          <a:xfrm>
            <a:off x="1204913" y="1644502"/>
            <a:ext cx="350797" cy="4075814"/>
          </a:xfrm>
          <a:prstGeom prst="rect">
            <a:avLst/>
          </a:prstGeom>
        </p:spPr>
      </p:pic>
      <p:sp>
        <p:nvSpPr>
          <p:cNvPr id="8" name="Right Bracket 7">
            <a:extLst>
              <a:ext uri="{FF2B5EF4-FFF2-40B4-BE49-F238E27FC236}">
                <a16:creationId xmlns:a16="http://schemas.microsoft.com/office/drawing/2014/main" id="{A26822E1-BA41-46BC-8D92-8E17BEFE2A44}"/>
              </a:ext>
            </a:extLst>
          </p:cNvPr>
          <p:cNvSpPr/>
          <p:nvPr/>
        </p:nvSpPr>
        <p:spPr>
          <a:xfrm rot="16182879">
            <a:off x="5546151" y="1697376"/>
            <a:ext cx="201435" cy="2306082"/>
          </a:xfrm>
          <a:prstGeom prst="rightBracket">
            <a:avLst/>
          </a:prstGeom>
          <a:ln w="57150">
            <a:solidFill>
              <a:srgbClr val="799C4B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99C4B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98B5F59-E5BC-470D-8B08-4CC74324FFA5}"/>
              </a:ext>
            </a:extLst>
          </p:cNvPr>
          <p:cNvSpPr txBox="1"/>
          <p:nvPr/>
        </p:nvSpPr>
        <p:spPr>
          <a:xfrm rot="21581639">
            <a:off x="4664147" y="2215346"/>
            <a:ext cx="20201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799C4B"/>
                </a:solidFill>
              </a:rPr>
              <a:t>Plateau</a:t>
            </a:r>
          </a:p>
        </p:txBody>
      </p:sp>
    </p:spTree>
    <p:extLst>
      <p:ext uri="{BB962C8B-B14F-4D97-AF65-F5344CB8AC3E}">
        <p14:creationId xmlns:p14="http://schemas.microsoft.com/office/powerpoint/2010/main" val="339069762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756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IA Document" ma:contentTypeID="0x0101007EDFF2051E4E304A84E61DD9B9CEA93D0087EDDD5C47F55842BF75A8A4CF5A86DA" ma:contentTypeVersion="3" ma:contentTypeDescription="Create a new document." ma:contentTypeScope="" ma:versionID="e83f33d9bd97579b23abc90f31121010">
  <xsd:schema xmlns:xsd="http://www.w3.org/2001/XMLSchema" xmlns:xs="http://www.w3.org/2001/XMLSchema" xmlns:p="http://schemas.microsoft.com/office/2006/metadata/properties" xmlns:ns2="d9d0f46b-f6a6-4db7-a277-b2edc3298236" targetNamespace="http://schemas.microsoft.com/office/2006/metadata/properties" ma:root="true" ma:fieldsID="5e3891f1ff536d154d65905e7d539514" ns2:_="">
    <xsd:import namespace="d9d0f46b-f6a6-4db7-a277-b2edc3298236"/>
    <xsd:element name="properties">
      <xsd:complexType>
        <xsd:sequence>
          <xsd:element name="documentManagement">
            <xsd:complexType>
              <xsd:all>
                <xsd:element ref="ns2:Year"/>
                <xsd:element ref="ns2:Content_x0020_Region"/>
                <xsd:element ref="ns2:Retention_x0020_Schedule"/>
                <xsd:element ref="ns2:Responsible_x0020_Office"/>
                <xsd:element ref="ns2:Doc_x0020_Status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9d0f46b-f6a6-4db7-a277-b2edc3298236" elementFormDefault="qualified">
    <xsd:import namespace="http://schemas.microsoft.com/office/2006/documentManagement/types"/>
    <xsd:import namespace="http://schemas.microsoft.com/office/infopath/2007/PartnerControls"/>
    <xsd:element name="Year" ma:index="8" ma:displayName="Year" ma:list="{090302be-5fa6-4807-8954-04f8be0b0748}" ma:internalName="Year" ma:showField="Title" ma:web="d9d0f46b-f6a6-4db7-a277-b2edc3298236">
      <xsd:simpleType>
        <xsd:restriction base="dms:Lookup"/>
      </xsd:simpleType>
    </xsd:element>
    <xsd:element name="Content_x0020_Region" ma:index="9" ma:displayName="Content Region" ma:list="{6f98ea51-7189-4b6a-a911-ad4d34d5dcf8}" ma:internalName="Content_x0020_Region" ma:showField="Title" ma:web="d9d0f46b-f6a6-4db7-a277-b2edc3298236">
      <xsd:simpleType>
        <xsd:restriction base="dms:Lookup"/>
      </xsd:simpleType>
    </xsd:element>
    <xsd:element name="Retention_x0020_Schedule" ma:index="10" ma:displayName="Retention Schedule" ma:list="{88ff0776-613d-4cb1-be01-79219c896d29}" ma:internalName="Retention_x0020_Schedule" ma:showField="Title" ma:web="d9d0f46b-f6a6-4db7-a277-b2edc3298236">
      <xsd:simpleType>
        <xsd:restriction base="dms:Lookup"/>
      </xsd:simpleType>
    </xsd:element>
    <xsd:element name="Responsible_x0020_Office" ma:index="11" ma:displayName="Responsible Office" ma:list="{f4bb6a4e-f6fb-4236-8cef-05f09eb91670}" ma:internalName="Responsible_x0020_Office" ma:showField="Title" ma:web="d9d0f46b-f6a6-4db7-a277-b2edc3298236">
      <xsd:simpleType>
        <xsd:restriction base="dms:Lookup"/>
      </xsd:simpleType>
    </xsd:element>
    <xsd:element name="Doc_x0020_Status" ma:index="12" ma:displayName="Doc Status" ma:list="{9c958115-5b88-40e9-a53f-abb8ad925efc}" ma:internalName="Doc_x0020_Status" ma:readOnly="false" ma:showField="Title" ma:web="d9d0f46b-f6a6-4db7-a277-b2edc3298236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Year xmlns="d9d0f46b-f6a6-4db7-a277-b2edc3298236">26</Year>
    <Doc_x0020_Status xmlns="d9d0f46b-f6a6-4db7-a277-b2edc3298236">1</Doc_x0020_Status>
    <Retention_x0020_Schedule xmlns="d9d0f46b-f6a6-4db7-a277-b2edc3298236">9</Retention_x0020_Schedule>
    <Content_x0020_Region xmlns="d9d0f46b-f6a6-4db7-a277-b2edc3298236">6</Content_x0020_Region>
    <Responsible_x0020_Office xmlns="d9d0f46b-f6a6-4db7-a277-b2edc3298236">3</Responsible_x0020_Office>
  </documentManagement>
</p:properties>
</file>

<file path=customXml/itemProps1.xml><?xml version="1.0" encoding="utf-8"?>
<ds:datastoreItem xmlns:ds="http://schemas.openxmlformats.org/officeDocument/2006/customXml" ds:itemID="{6DC8C4C4-AC2F-405B-A1FB-F54829AE5F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9d0f46b-f6a6-4db7-a277-b2edc329823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DD6B813-4D67-4F41-901E-EE278B8CA00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38D099-2BEE-488C-80B3-6947A2EDAFB5}">
  <ds:schemaRefs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purl.org/dc/terms/"/>
    <ds:schemaRef ds:uri="http://schemas.microsoft.com/office/2006/documentManagement/types"/>
    <ds:schemaRef ds:uri="d9d0f46b-f6a6-4db7-a277-b2edc3298236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3152</TotalTime>
  <Words>1172</Words>
  <Application>Microsoft Office PowerPoint</Application>
  <PresentationFormat>Widescreen</PresentationFormat>
  <Paragraphs>213</Paragraphs>
  <Slides>37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Arial</vt:lpstr>
      <vt:lpstr>Calibri</vt:lpstr>
      <vt:lpstr>Cambria Math</vt:lpstr>
      <vt:lpstr>1_Office Theme</vt:lpstr>
      <vt:lpstr>Design of a Single Arm Trial in a Rare, Progressive Disease Using a Disease Progression Model</vt:lpstr>
      <vt:lpstr>Outline</vt:lpstr>
      <vt:lpstr>What is MPSIIIA? </vt:lpstr>
      <vt:lpstr>MPSIIIA</vt:lpstr>
      <vt:lpstr>MPSIIIA progression</vt:lpstr>
      <vt:lpstr>Measuring progression</vt:lpstr>
      <vt:lpstr>Natural history data</vt:lpstr>
      <vt:lpstr>Natural history data</vt:lpstr>
      <vt:lpstr>Natural history data</vt:lpstr>
      <vt:lpstr>Natural history data</vt:lpstr>
      <vt:lpstr>Natural history data</vt:lpstr>
      <vt:lpstr>Considerations for studies in MPSIIIA</vt:lpstr>
      <vt:lpstr>Power of a randomized controlled study</vt:lpstr>
      <vt:lpstr>Challenges for randomized trials</vt:lpstr>
      <vt:lpstr>Power of a single arm study</vt:lpstr>
      <vt:lpstr>Challenges for single arm studies</vt:lpstr>
      <vt:lpstr>How can we design studies that meet these challenges? </vt:lpstr>
      <vt:lpstr>Disease progression modeling</vt:lpstr>
      <vt:lpstr>Example studies using disease progression models</vt:lpstr>
      <vt:lpstr>Natural history data summary</vt:lpstr>
      <vt:lpstr>Model of average progression</vt:lpstr>
      <vt:lpstr>Incorporating patient variability</vt:lpstr>
      <vt:lpstr>Model fit to the natural history data</vt:lpstr>
      <vt:lpstr>Estimating a treatment effect</vt:lpstr>
      <vt:lpstr>Power of the disease progression model</vt:lpstr>
      <vt:lpstr>Study designs in MPSIIIA</vt:lpstr>
      <vt:lpstr>Key design considerations</vt:lpstr>
      <vt:lpstr>Example design</vt:lpstr>
      <vt:lpstr>Example – virtual patient data</vt:lpstr>
      <vt:lpstr>Example – natural history projection</vt:lpstr>
      <vt:lpstr>Example – treatment estimate</vt:lpstr>
      <vt:lpstr>Further considerations</vt:lpstr>
      <vt:lpstr>Limitations of disease progression models</vt:lpstr>
      <vt:lpstr>Benefits of disease progression models</vt:lpstr>
      <vt:lpstr>Acknowledgements</vt:lpstr>
      <vt:lpstr>References</vt:lpstr>
      <vt:lpstr>Thank You!</vt:lpstr>
    </vt:vector>
  </TitlesOfParts>
  <Company>Tommy Torres Design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Tomas Torres</dc:creator>
  <cp:lastModifiedBy>Joe Marion</cp:lastModifiedBy>
  <cp:revision>228</cp:revision>
  <dcterms:created xsi:type="dcterms:W3CDTF">2014-10-03T12:08:30Z</dcterms:created>
  <dcterms:modified xsi:type="dcterms:W3CDTF">2020-08-27T18:28:57Z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0x0101007EDFF2051E4E304A84E61DD9B9CEA93D0087EDDD5C47F55842BF75A8A4CF5A86DA</vt:lpwstr>
  </property>
</Properties>
</file>